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89" r:id="rId7"/>
    <p:sldId id="332" r:id="rId8"/>
    <p:sldId id="453" r:id="rId9"/>
    <p:sldId id="454" r:id="rId10"/>
    <p:sldId id="348" r:id="rId11"/>
    <p:sldId id="455" r:id="rId12"/>
    <p:sldId id="456" r:id="rId13"/>
    <p:sldId id="457" r:id="rId14"/>
    <p:sldId id="458" r:id="rId15"/>
    <p:sldId id="452" r:id="rId16"/>
    <p:sldId id="459" r:id="rId17"/>
    <p:sldId id="403" r:id="rId18"/>
    <p:sldId id="315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3" userDrawn="1">
          <p15:clr>
            <a:srgbClr val="A4A3A4"/>
          </p15:clr>
        </p15:guide>
        <p15:guide id="2" pos="7310" userDrawn="1">
          <p15:clr>
            <a:srgbClr val="A4A3A4"/>
          </p15:clr>
        </p15:guide>
        <p15:guide id="3" orient="horz" pos="1933" userDrawn="1">
          <p15:clr>
            <a:srgbClr val="A4A3A4"/>
          </p15:clr>
        </p15:guide>
        <p15:guide id="4" orient="horz" pos="2273" userDrawn="1">
          <p15:clr>
            <a:srgbClr val="A4A3A4"/>
          </p15:clr>
        </p15:guide>
        <p15:guide id="5" orient="horz" pos="2840" userDrawn="1">
          <p15:clr>
            <a:srgbClr val="A4A3A4"/>
          </p15:clr>
        </p15:guide>
        <p15:guide id="6" orient="horz" pos="3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luca Di Domenica" initials="GDD" lastIdx="1" clrIdx="0">
    <p:extLst>
      <p:ext uri="{19B8F6BF-5375-455C-9EA6-DF929625EA0E}">
        <p15:presenceInfo xmlns:p15="http://schemas.microsoft.com/office/powerpoint/2012/main" userId="S::gianluca.didomenica@aesys.tech::7ae0d648-be0f-414a-801b-fff9535502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7B6"/>
    <a:srgbClr val="0790D6"/>
    <a:srgbClr val="4472C4"/>
    <a:srgbClr val="E10812"/>
    <a:srgbClr val="E20311"/>
    <a:srgbClr val="FFFFFF"/>
    <a:srgbClr val="FACABC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818486-5E88-4FA1-A9CE-06F497E7B3A0}" v="2" dt="2022-11-17T08:41:07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86" autoAdjust="0"/>
    <p:restoredTop sz="95084"/>
  </p:normalViewPr>
  <p:slideViewPr>
    <p:cSldViewPr snapToGrid="0" snapToObjects="1">
      <p:cViewPr varScale="1">
        <p:scale>
          <a:sx n="108" d="100"/>
          <a:sy n="108" d="100"/>
        </p:scale>
        <p:origin x="1056" y="108"/>
      </p:cViewPr>
      <p:guideLst>
        <p:guide orient="horz" pos="2523"/>
        <p:guide pos="7310"/>
        <p:guide orient="horz" pos="1933"/>
        <p:guide orient="horz" pos="2273"/>
        <p:guide orient="horz" pos="2840"/>
        <p:guide orient="horz" pos="3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4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erina De Rosa" userId="S::caterina.derosa@aesys.tech::4f966dd1-cc49-4d88-8e08-24fbe7b91308" providerId="AD" clId="Web-{5B818486-5E88-4FA1-A9CE-06F497E7B3A0}"/>
    <pc:docChg chg="modSld">
      <pc:chgData name="Caterina De Rosa" userId="S::caterina.derosa@aesys.tech::4f966dd1-cc49-4d88-8e08-24fbe7b91308" providerId="AD" clId="Web-{5B818486-5E88-4FA1-A9CE-06F497E7B3A0}" dt="2022-11-17T08:41:05.079" v="0" actId="20577"/>
      <pc:docMkLst>
        <pc:docMk/>
      </pc:docMkLst>
      <pc:sldChg chg="modSp">
        <pc:chgData name="Caterina De Rosa" userId="S::caterina.derosa@aesys.tech::4f966dd1-cc49-4d88-8e08-24fbe7b91308" providerId="AD" clId="Web-{5B818486-5E88-4FA1-A9CE-06F497E7B3A0}" dt="2022-11-17T08:41:05.079" v="0" actId="20577"/>
        <pc:sldMkLst>
          <pc:docMk/>
          <pc:sldMk cId="2981868079" sldId="332"/>
        </pc:sldMkLst>
        <pc:spChg chg="mod">
          <ac:chgData name="Caterina De Rosa" userId="S::caterina.derosa@aesys.tech::4f966dd1-cc49-4d88-8e08-24fbe7b91308" providerId="AD" clId="Web-{5B818486-5E88-4FA1-A9CE-06F497E7B3A0}" dt="2022-11-17T08:41:05.079" v="0" actId="20577"/>
          <ac:spMkLst>
            <pc:docMk/>
            <pc:sldMk cId="2981868079" sldId="332"/>
            <ac:spMk id="6" creationId="{2262511D-FAEF-5E40-8D30-5186D3E5D8E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2626F8E-27B2-554E-AE98-84AD4A835E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B9E519D-BA9F-1D41-A6CA-AC070A8D8C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91233-DD86-FB46-BACD-C40701FACB6B}" type="datetimeFigureOut">
              <a:rPr lang="it-IT" smtClean="0"/>
              <a:t>17/11/2022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97B4B65-99DE-C147-AEC7-CACA879577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474C87-A405-0343-B7D3-A418BC8420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A28-8FA5-A94A-8A32-AAC2E97AE4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14897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A30C9-4AE3-BA45-866C-CE70A28FBE3D}" type="datetimeFigureOut">
              <a:rPr lang="it-IT" smtClean="0"/>
              <a:t>17/11/2022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26CEC-D848-B04E-8275-052133D4B7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64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64129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7300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IT" dirty="0"/>
              <a:t>osa è andato bene? </a:t>
            </a:r>
            <a:r>
              <a:rPr lang="en-GB" dirty="0"/>
              <a:t>Q</a:t>
            </a:r>
            <a:r>
              <a:rPr lang="en-IT" dirty="0"/>
              <a:t>uali sono stati i colli di bottiglia? </a:t>
            </a:r>
            <a:r>
              <a:rPr lang="en-GB" dirty="0"/>
              <a:t>A</a:t>
            </a:r>
            <a:r>
              <a:rPr lang="en-IT" dirty="0"/>
              <a:t>vete cambiato i limiti al WIP? </a:t>
            </a:r>
            <a:r>
              <a:rPr lang="en-GB" dirty="0"/>
              <a:t>C</a:t>
            </a:r>
            <a:r>
              <a:rPr lang="en-IT" dirty="0"/>
              <a:t>osa è cambiato quando avete iniziato ad usare il backlog? </a:t>
            </a:r>
            <a:r>
              <a:rPr lang="en-GB" dirty="0"/>
              <a:t>A</a:t>
            </a:r>
            <a:r>
              <a:rPr lang="en-IT" dirty="0"/>
              <a:t>vete visualizzato il flusso? </a:t>
            </a:r>
            <a:r>
              <a:rPr lang="en-GB" dirty="0"/>
              <a:t>A </a:t>
            </a:r>
            <a:r>
              <a:rPr lang="en-GB" dirty="0" err="1"/>
              <a:t>partire</a:t>
            </a:r>
            <a:r>
              <a:rPr lang="en-GB" dirty="0"/>
              <a:t> da quale round?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109696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E116501-2B67-B84A-8951-927F1C3CEA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t>‹N›</a:t>
            </a:fld>
            <a:endParaRPr lang="it-IT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46065D38-29CD-1C4C-B537-4B03E8CD1B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74752" y="3112559"/>
            <a:ext cx="6034247" cy="49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 b="0" i="0">
                <a:solidFill>
                  <a:schemeClr val="tx2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it-IT" dirty="0"/>
              <a:t>2020 / 2021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88F1D5C1-3996-5A42-932C-C2F207F603F9}"/>
              </a:ext>
            </a:extLst>
          </p:cNvPr>
          <p:cNvSpPr/>
          <p:nvPr userDrawn="1"/>
        </p:nvSpPr>
        <p:spPr>
          <a:xfrm>
            <a:off x="1381539" y="993913"/>
            <a:ext cx="5019261" cy="19778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9B07BF-671B-4C4B-9FB3-FE6500A99236}"/>
              </a:ext>
            </a:extLst>
          </p:cNvPr>
          <p:cNvSpPr/>
          <p:nvPr userDrawn="1"/>
        </p:nvSpPr>
        <p:spPr>
          <a:xfrm>
            <a:off x="9612923" y="433754"/>
            <a:ext cx="2098431" cy="96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607797F-2709-374B-A4A2-3A609F4ADC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99688" y="499380"/>
            <a:ext cx="2124900" cy="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6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olo e Contenuto 2 Colon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5321" y="562061"/>
            <a:ext cx="3296874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DELICATED</a:t>
            </a:r>
            <a:br>
              <a:rPr lang="it-IT" dirty="0"/>
            </a:br>
            <a:r>
              <a:rPr lang="it-IT" dirty="0"/>
              <a:t>TEAM</a:t>
            </a:r>
            <a:br>
              <a:rPr lang="it-IT" dirty="0"/>
            </a:b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42703" y="3348000"/>
            <a:ext cx="4457430" cy="317024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1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RESOURCE AS A SERVICE </a:t>
            </a:r>
          </a:p>
          <a:p>
            <a:endParaRPr lang="it-IT" dirty="0"/>
          </a:p>
          <a:p>
            <a:r>
              <a:rPr lang="it-IT" dirty="0" err="1"/>
              <a:t>Attracting</a:t>
            </a:r>
            <a:r>
              <a:rPr lang="it-IT" dirty="0"/>
              <a:t>, training and </a:t>
            </a:r>
            <a:r>
              <a:rPr lang="it-IT" dirty="0" err="1"/>
              <a:t>retaining</a:t>
            </a:r>
            <a:r>
              <a:rPr lang="it-IT" dirty="0"/>
              <a:t> </a:t>
            </a:r>
            <a:r>
              <a:rPr lang="it-IT" dirty="0" err="1"/>
              <a:t>specialized</a:t>
            </a:r>
            <a:r>
              <a:rPr lang="it-IT" dirty="0"/>
              <a:t> IT talent </a:t>
            </a:r>
            <a:r>
              <a:rPr lang="it-IT" dirty="0" err="1"/>
              <a:t>is</a:t>
            </a:r>
            <a:r>
              <a:rPr lang="it-IT" dirty="0"/>
              <a:t> a big </a:t>
            </a:r>
            <a:r>
              <a:rPr lang="it-IT" dirty="0" err="1"/>
              <a:t>challenge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companies. With the </a:t>
            </a:r>
            <a:r>
              <a:rPr lang="it-IT" dirty="0" err="1"/>
              <a:t>rapid</a:t>
            </a:r>
            <a:r>
              <a:rPr lang="it-IT" dirty="0"/>
              <a:t> </a:t>
            </a:r>
            <a:r>
              <a:rPr lang="it-IT" dirty="0" err="1"/>
              <a:t>evolution</a:t>
            </a:r>
            <a:r>
              <a:rPr lang="it-IT" dirty="0"/>
              <a:t> of </a:t>
            </a:r>
            <a:r>
              <a:rPr lang="it-IT" dirty="0" err="1"/>
              <a:t>technologies</a:t>
            </a:r>
            <a:r>
              <a:rPr lang="it-IT" dirty="0"/>
              <a:t> and market </a:t>
            </a:r>
            <a:r>
              <a:rPr lang="it-IT" dirty="0" err="1"/>
              <a:t>needs</a:t>
            </a:r>
            <a:r>
              <a:rPr lang="it-IT" dirty="0"/>
              <a:t>, </a:t>
            </a:r>
            <a:r>
              <a:rPr lang="it-IT" dirty="0" err="1"/>
              <a:t>finding</a:t>
            </a:r>
            <a:r>
              <a:rPr lang="it-IT" dirty="0"/>
              <a:t> </a:t>
            </a:r>
            <a:r>
              <a:rPr lang="it-IT" dirty="0" err="1"/>
              <a:t>adequate</a:t>
            </a:r>
            <a:r>
              <a:rPr lang="it-IT" dirty="0"/>
              <a:t> IT </a:t>
            </a:r>
            <a:r>
              <a:rPr lang="it-IT" dirty="0" err="1"/>
              <a:t>resources</a:t>
            </a:r>
            <a:r>
              <a:rPr lang="it-IT" dirty="0"/>
              <a:t> in the right time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proved</a:t>
            </a:r>
            <a:r>
              <a:rPr lang="it-IT" dirty="0"/>
              <a:t> to be a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pain</a:t>
            </a:r>
            <a:r>
              <a:rPr lang="it-IT" dirty="0"/>
              <a:t>. </a:t>
            </a:r>
          </a:p>
          <a:p>
            <a:endParaRPr lang="it-IT" dirty="0"/>
          </a:p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offer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solution</a:t>
            </a:r>
            <a:r>
              <a:rPr lang="it-IT" dirty="0"/>
              <a:t> to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. At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disposal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team, made up of more </a:t>
            </a:r>
            <a:r>
              <a:rPr lang="it-IT" dirty="0" err="1"/>
              <a:t>than</a:t>
            </a:r>
            <a:r>
              <a:rPr lang="it-IT" dirty="0"/>
              <a:t> 100 </a:t>
            </a:r>
            <a:r>
              <a:rPr lang="it-IT" dirty="0" err="1"/>
              <a:t>experts</a:t>
            </a:r>
            <a:r>
              <a:rPr lang="it-IT" dirty="0"/>
              <a:t>, </a:t>
            </a:r>
            <a:r>
              <a:rPr lang="it-IT" dirty="0" err="1"/>
              <a:t>who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help </a:t>
            </a:r>
            <a:r>
              <a:rPr lang="it-IT" dirty="0" err="1"/>
              <a:t>you</a:t>
            </a:r>
            <a:r>
              <a:rPr lang="it-IT" dirty="0"/>
              <a:t> to complete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project</a:t>
            </a:r>
            <a:r>
              <a:rPr lang="it-IT" dirty="0"/>
              <a:t> on time and </a:t>
            </a:r>
            <a:r>
              <a:rPr lang="it-IT" dirty="0" err="1"/>
              <a:t>within</a:t>
            </a:r>
            <a:r>
              <a:rPr lang="it-IT" dirty="0"/>
              <a:t> the budget. </a:t>
            </a:r>
          </a:p>
          <a:p>
            <a:endParaRPr lang="it-IT" dirty="0"/>
          </a:p>
          <a:p>
            <a:r>
              <a:rPr lang="it-IT" dirty="0"/>
              <a:t>AESYS </a:t>
            </a:r>
            <a:r>
              <a:rPr lang="it-IT" dirty="0" err="1"/>
              <a:t>specializes</a:t>
            </a:r>
            <a:r>
              <a:rPr lang="it-IT" dirty="0"/>
              <a:t> in the </a:t>
            </a:r>
            <a:r>
              <a:rPr lang="it-IT" dirty="0" err="1"/>
              <a:t>distribution</a:t>
            </a:r>
            <a:r>
              <a:rPr lang="it-IT" dirty="0"/>
              <a:t> of innovative </a:t>
            </a:r>
            <a:r>
              <a:rPr lang="it-IT" dirty="0" err="1"/>
              <a:t>technological</a:t>
            </a:r>
            <a:r>
              <a:rPr lang="it-IT" dirty="0"/>
              <a:t> </a:t>
            </a:r>
            <a:r>
              <a:rPr lang="it-IT" dirty="0" err="1"/>
              <a:t>services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companies to beat the </a:t>
            </a:r>
            <a:r>
              <a:rPr lang="it-IT" dirty="0" err="1"/>
              <a:t>competition</a:t>
            </a:r>
            <a:r>
              <a:rPr lang="it-IT" dirty="0"/>
              <a:t>, </a:t>
            </a:r>
            <a:r>
              <a:rPr lang="it-IT" dirty="0" err="1"/>
              <a:t>increase</a:t>
            </a:r>
            <a:r>
              <a:rPr lang="it-IT" dirty="0"/>
              <a:t> </a:t>
            </a:r>
            <a:r>
              <a:rPr lang="it-IT" dirty="0" err="1"/>
              <a:t>productivity</a:t>
            </a:r>
            <a:r>
              <a:rPr lang="it-IT" dirty="0"/>
              <a:t> and </a:t>
            </a:r>
            <a:r>
              <a:rPr lang="it-IT" dirty="0" err="1"/>
              <a:t>optimize</a:t>
            </a:r>
            <a:r>
              <a:rPr lang="it-IT" dirty="0"/>
              <a:t> </a:t>
            </a:r>
            <a:r>
              <a:rPr lang="it-IT" dirty="0" err="1"/>
              <a:t>costs</a:t>
            </a:r>
            <a:r>
              <a:rPr lang="it-IT" dirty="0"/>
              <a:t>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336E5A-25C9-EF46-93F9-61AE497A3E33}"/>
              </a:ext>
            </a:extLst>
          </p:cNvPr>
          <p:cNvSpPr/>
          <p:nvPr userDrawn="1"/>
        </p:nvSpPr>
        <p:spPr>
          <a:xfrm>
            <a:off x="9612923" y="433754"/>
            <a:ext cx="2098431" cy="96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FFC491F-EE74-5342-8684-CF649794DE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99688" y="499380"/>
            <a:ext cx="2124900" cy="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6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abell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98047" y="562062"/>
            <a:ext cx="3045203" cy="100667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DEDICATED</a:t>
            </a:r>
            <a:br>
              <a:rPr lang="it-IT" dirty="0"/>
            </a:br>
            <a:r>
              <a:rPr lang="it-IT" dirty="0"/>
              <a:t>TEAM</a:t>
            </a:r>
            <a:br>
              <a:rPr lang="it-IT" dirty="0"/>
            </a:b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79973" y="2290986"/>
            <a:ext cx="2880000" cy="392525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100" b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RESOURCE AS A SERVICE </a:t>
            </a:r>
          </a:p>
          <a:p>
            <a:endParaRPr lang="it-IT" dirty="0"/>
          </a:p>
          <a:p>
            <a:r>
              <a:rPr lang="it-IT" dirty="0" err="1"/>
              <a:t>Attracting</a:t>
            </a:r>
            <a:r>
              <a:rPr lang="it-IT" dirty="0"/>
              <a:t>, training and </a:t>
            </a:r>
            <a:r>
              <a:rPr lang="it-IT" dirty="0" err="1"/>
              <a:t>retaining</a:t>
            </a:r>
            <a:r>
              <a:rPr lang="it-IT" dirty="0"/>
              <a:t> </a:t>
            </a:r>
            <a:r>
              <a:rPr lang="it-IT" dirty="0" err="1"/>
              <a:t>specialized</a:t>
            </a:r>
            <a:r>
              <a:rPr lang="it-IT" dirty="0"/>
              <a:t> IT talent </a:t>
            </a:r>
            <a:r>
              <a:rPr lang="it-IT" dirty="0" err="1"/>
              <a:t>is</a:t>
            </a:r>
            <a:r>
              <a:rPr lang="it-IT" dirty="0"/>
              <a:t> a big </a:t>
            </a:r>
            <a:r>
              <a:rPr lang="it-IT" dirty="0" err="1"/>
              <a:t>challenge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companies. With the </a:t>
            </a:r>
            <a:r>
              <a:rPr lang="it-IT" dirty="0" err="1"/>
              <a:t>rapid</a:t>
            </a:r>
            <a:r>
              <a:rPr lang="it-IT" dirty="0"/>
              <a:t> </a:t>
            </a:r>
            <a:r>
              <a:rPr lang="it-IT" dirty="0" err="1"/>
              <a:t>evolution</a:t>
            </a:r>
            <a:r>
              <a:rPr lang="it-IT" dirty="0"/>
              <a:t> of </a:t>
            </a:r>
            <a:r>
              <a:rPr lang="it-IT" dirty="0" err="1"/>
              <a:t>technologies</a:t>
            </a:r>
            <a:r>
              <a:rPr lang="it-IT" dirty="0"/>
              <a:t> and market </a:t>
            </a:r>
            <a:r>
              <a:rPr lang="it-IT" dirty="0" err="1"/>
              <a:t>needs</a:t>
            </a:r>
            <a:r>
              <a:rPr lang="it-IT" dirty="0"/>
              <a:t>, </a:t>
            </a:r>
            <a:r>
              <a:rPr lang="it-IT" dirty="0" err="1"/>
              <a:t>finding</a:t>
            </a:r>
            <a:r>
              <a:rPr lang="it-IT" dirty="0"/>
              <a:t> </a:t>
            </a:r>
            <a:r>
              <a:rPr lang="it-IT" dirty="0" err="1"/>
              <a:t>adequate</a:t>
            </a:r>
            <a:r>
              <a:rPr lang="it-IT" dirty="0"/>
              <a:t> IT </a:t>
            </a:r>
            <a:r>
              <a:rPr lang="it-IT" dirty="0" err="1"/>
              <a:t>resources</a:t>
            </a:r>
            <a:r>
              <a:rPr lang="it-IT" dirty="0"/>
              <a:t> in the right time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proved</a:t>
            </a:r>
            <a:r>
              <a:rPr lang="it-IT" dirty="0"/>
              <a:t> to be a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pain</a:t>
            </a:r>
            <a:r>
              <a:rPr lang="it-IT" dirty="0"/>
              <a:t>. </a:t>
            </a:r>
          </a:p>
          <a:p>
            <a:endParaRPr lang="it-IT" dirty="0"/>
          </a:p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offer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solution</a:t>
            </a:r>
            <a:r>
              <a:rPr lang="it-IT" dirty="0"/>
              <a:t> to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. At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disposal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team, made up of more </a:t>
            </a:r>
            <a:r>
              <a:rPr lang="it-IT" dirty="0" err="1"/>
              <a:t>than</a:t>
            </a:r>
            <a:r>
              <a:rPr lang="it-IT" dirty="0"/>
              <a:t> 100 </a:t>
            </a:r>
            <a:r>
              <a:rPr lang="it-IT" dirty="0" err="1"/>
              <a:t>experts</a:t>
            </a:r>
            <a:r>
              <a:rPr lang="it-IT" dirty="0"/>
              <a:t>, </a:t>
            </a:r>
            <a:r>
              <a:rPr lang="it-IT" dirty="0" err="1"/>
              <a:t>who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help </a:t>
            </a:r>
            <a:r>
              <a:rPr lang="it-IT" dirty="0" err="1"/>
              <a:t>you</a:t>
            </a:r>
            <a:r>
              <a:rPr lang="it-IT" dirty="0"/>
              <a:t> to complete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project</a:t>
            </a:r>
            <a:r>
              <a:rPr lang="it-IT" dirty="0"/>
              <a:t> on time and </a:t>
            </a:r>
            <a:r>
              <a:rPr lang="it-IT" dirty="0" err="1"/>
              <a:t>within</a:t>
            </a:r>
            <a:r>
              <a:rPr lang="it-IT" dirty="0"/>
              <a:t> the budget. </a:t>
            </a:r>
          </a:p>
          <a:p>
            <a:endParaRPr lang="it-IT" dirty="0"/>
          </a:p>
          <a:p>
            <a:r>
              <a:rPr lang="it-IT" dirty="0"/>
              <a:t>AESYS </a:t>
            </a:r>
            <a:r>
              <a:rPr lang="it-IT" dirty="0" err="1"/>
              <a:t>specializes</a:t>
            </a:r>
            <a:r>
              <a:rPr lang="it-IT" dirty="0"/>
              <a:t> in the </a:t>
            </a:r>
            <a:r>
              <a:rPr lang="it-IT" dirty="0" err="1"/>
              <a:t>distribution</a:t>
            </a:r>
            <a:r>
              <a:rPr lang="it-IT" dirty="0"/>
              <a:t> of innovative </a:t>
            </a:r>
            <a:r>
              <a:rPr lang="it-IT" dirty="0" err="1"/>
              <a:t>technological</a:t>
            </a:r>
            <a:r>
              <a:rPr lang="it-IT" dirty="0"/>
              <a:t> </a:t>
            </a:r>
            <a:r>
              <a:rPr lang="it-IT" dirty="0" err="1"/>
              <a:t>services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companies to beat the </a:t>
            </a:r>
            <a:r>
              <a:rPr lang="it-IT" dirty="0" err="1"/>
              <a:t>competition</a:t>
            </a:r>
            <a:r>
              <a:rPr lang="it-IT" dirty="0"/>
              <a:t>, </a:t>
            </a:r>
            <a:r>
              <a:rPr lang="it-IT" dirty="0" err="1"/>
              <a:t>increase</a:t>
            </a:r>
            <a:r>
              <a:rPr lang="it-IT" dirty="0"/>
              <a:t> </a:t>
            </a:r>
            <a:r>
              <a:rPr lang="it-IT" dirty="0" err="1"/>
              <a:t>productivity</a:t>
            </a:r>
            <a:r>
              <a:rPr lang="it-IT" dirty="0"/>
              <a:t> and </a:t>
            </a:r>
            <a:r>
              <a:rPr lang="it-IT" dirty="0" err="1"/>
              <a:t>optimize</a:t>
            </a:r>
            <a:r>
              <a:rPr lang="it-IT" dirty="0"/>
              <a:t> </a:t>
            </a:r>
            <a:r>
              <a:rPr lang="it-IT" dirty="0" err="1"/>
              <a:t>costs</a:t>
            </a:r>
            <a:r>
              <a:rPr lang="it-IT" dirty="0"/>
              <a:t>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98D9B4E-B8DE-BC4F-A19F-B3D1B5F418BA}"/>
              </a:ext>
            </a:extLst>
          </p:cNvPr>
          <p:cNvSpPr txBox="1"/>
          <p:nvPr userDrawn="1"/>
        </p:nvSpPr>
        <p:spPr>
          <a:xfrm>
            <a:off x="7701094" y="1627464"/>
            <a:ext cx="2759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Offshore, In loco &amp; ibrido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7D51905-54F4-FD4A-9F06-BFC418264796}"/>
              </a:ext>
            </a:extLst>
          </p:cNvPr>
          <p:cNvSpPr txBox="1"/>
          <p:nvPr userDrawn="1"/>
        </p:nvSpPr>
        <p:spPr>
          <a:xfrm>
            <a:off x="5473337" y="2307472"/>
            <a:ext cx="6137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</a:rPr>
              <a:t>The Offshore </a:t>
            </a:r>
            <a:r>
              <a:rPr lang="it-IT" sz="1000" dirty="0" err="1">
                <a:solidFill>
                  <a:schemeClr val="bg1"/>
                </a:solidFill>
              </a:rPr>
              <a:t>contract</a:t>
            </a:r>
            <a:r>
              <a:rPr lang="it-IT" sz="1000" dirty="0">
                <a:solidFill>
                  <a:schemeClr val="bg1"/>
                </a:solidFill>
              </a:rPr>
              <a:t> </a:t>
            </a:r>
            <a:r>
              <a:rPr lang="it-IT" sz="1000" dirty="0" err="1">
                <a:solidFill>
                  <a:schemeClr val="bg1"/>
                </a:solidFill>
              </a:rPr>
              <a:t>allows</a:t>
            </a:r>
            <a:r>
              <a:rPr lang="it-IT" sz="1000" dirty="0">
                <a:solidFill>
                  <a:schemeClr val="bg1"/>
                </a:solidFill>
              </a:rPr>
              <a:t> </a:t>
            </a:r>
            <a:r>
              <a:rPr lang="it-IT" sz="1000" dirty="0" err="1">
                <a:solidFill>
                  <a:schemeClr val="bg1"/>
                </a:solidFill>
              </a:rPr>
              <a:t>you</a:t>
            </a:r>
            <a:r>
              <a:rPr lang="it-IT" sz="1000" dirty="0">
                <a:solidFill>
                  <a:schemeClr val="bg1"/>
                </a:solidFill>
              </a:rPr>
              <a:t> to </a:t>
            </a:r>
            <a:r>
              <a:rPr lang="it-IT" sz="1000" dirty="0" err="1">
                <a:solidFill>
                  <a:schemeClr val="bg1"/>
                </a:solidFill>
              </a:rPr>
              <a:t>hire</a:t>
            </a:r>
            <a:r>
              <a:rPr lang="it-IT" sz="1000" dirty="0">
                <a:solidFill>
                  <a:schemeClr val="bg1"/>
                </a:solidFill>
              </a:rPr>
              <a:t> </a:t>
            </a:r>
            <a:r>
              <a:rPr lang="it-IT" sz="1000" dirty="0" err="1">
                <a:solidFill>
                  <a:schemeClr val="bg1"/>
                </a:solidFill>
              </a:rPr>
              <a:t>experts</a:t>
            </a:r>
            <a:r>
              <a:rPr lang="it-IT" sz="1000" dirty="0">
                <a:solidFill>
                  <a:schemeClr val="bg1"/>
                </a:solidFill>
              </a:rPr>
              <a:t> by the hour / Part Time / Full Time, </a:t>
            </a:r>
            <a:r>
              <a:rPr lang="it-IT" sz="1000" dirty="0" err="1">
                <a:solidFill>
                  <a:schemeClr val="bg1"/>
                </a:solidFill>
              </a:rPr>
              <a:t>as</a:t>
            </a:r>
            <a:r>
              <a:rPr lang="it-IT" sz="1000" dirty="0">
                <a:solidFill>
                  <a:schemeClr val="bg1"/>
                </a:solidFill>
              </a:rPr>
              <a:t> </a:t>
            </a:r>
            <a:r>
              <a:rPr lang="it-IT" sz="1000" dirty="0" err="1">
                <a:solidFill>
                  <a:schemeClr val="bg1"/>
                </a:solidFill>
              </a:rPr>
              <a:t>follows:s</a:t>
            </a:r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C708E44-C327-8348-A4E1-C5C3742F3F0A}"/>
              </a:ext>
            </a:extLst>
          </p:cNvPr>
          <p:cNvSpPr/>
          <p:nvPr userDrawn="1"/>
        </p:nvSpPr>
        <p:spPr>
          <a:xfrm>
            <a:off x="5505936" y="2727569"/>
            <a:ext cx="1260000" cy="5392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7FB7DF9-D669-3946-8D74-FACC48DECF1F}"/>
              </a:ext>
            </a:extLst>
          </p:cNvPr>
          <p:cNvSpPr txBox="1"/>
          <p:nvPr userDrawn="1"/>
        </p:nvSpPr>
        <p:spPr>
          <a:xfrm>
            <a:off x="5509847" y="2874090"/>
            <a:ext cx="1250462" cy="2462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1000" b="1" dirty="0">
                <a:solidFill>
                  <a:schemeClr val="accent1">
                    <a:lumMod val="50000"/>
                  </a:schemeClr>
                </a:solidFill>
              </a:rPr>
              <a:t>PARAMETERS</a:t>
            </a:r>
            <a:r>
              <a:rPr lang="it-IT" sz="1000" b="1" dirty="0">
                <a:noFill/>
              </a:rPr>
              <a:t>RS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F5DE6E9B-F443-064B-B756-DD65F42841C4}"/>
              </a:ext>
            </a:extLst>
          </p:cNvPr>
          <p:cNvSpPr/>
          <p:nvPr userDrawn="1"/>
        </p:nvSpPr>
        <p:spPr>
          <a:xfrm>
            <a:off x="5505203" y="3267563"/>
            <a:ext cx="1260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2036CA0-9E70-4B45-85CD-B525974FE49C}"/>
              </a:ext>
            </a:extLst>
          </p:cNvPr>
          <p:cNvSpPr txBox="1"/>
          <p:nvPr userDrawn="1"/>
        </p:nvSpPr>
        <p:spPr>
          <a:xfrm>
            <a:off x="5509114" y="3414084"/>
            <a:ext cx="1250462" cy="2462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LENGHT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088CB26-8A79-4244-9E4D-9E69B0E1DD2E}"/>
              </a:ext>
            </a:extLst>
          </p:cNvPr>
          <p:cNvSpPr/>
          <p:nvPr userDrawn="1"/>
        </p:nvSpPr>
        <p:spPr>
          <a:xfrm>
            <a:off x="5505203" y="3804138"/>
            <a:ext cx="1260000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B26C5CC-3EB3-A440-AB4C-3E29CF579BEE}"/>
              </a:ext>
            </a:extLst>
          </p:cNvPr>
          <p:cNvSpPr txBox="1"/>
          <p:nvPr userDrawn="1"/>
        </p:nvSpPr>
        <p:spPr>
          <a:xfrm>
            <a:off x="5509114" y="3950659"/>
            <a:ext cx="1250462" cy="2462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FC3A517-8739-4144-A008-91BBC4BC587D}"/>
              </a:ext>
            </a:extLst>
          </p:cNvPr>
          <p:cNvSpPr/>
          <p:nvPr userDrawn="1"/>
        </p:nvSpPr>
        <p:spPr>
          <a:xfrm>
            <a:off x="5505203" y="4343888"/>
            <a:ext cx="1260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F81C4B1-157C-DC4F-8000-1A33EE9655A9}"/>
              </a:ext>
            </a:extLst>
          </p:cNvPr>
          <p:cNvSpPr txBox="1"/>
          <p:nvPr userDrawn="1"/>
        </p:nvSpPr>
        <p:spPr>
          <a:xfrm>
            <a:off x="5509114" y="4356617"/>
            <a:ext cx="1250462" cy="50400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RECRUITMENT PERIOD</a:t>
            </a:r>
          </a:p>
          <a:p>
            <a:pPr algn="ctr"/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(MIN)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E0078F5-2735-2948-B138-91A9F6161958}"/>
              </a:ext>
            </a:extLst>
          </p:cNvPr>
          <p:cNvSpPr/>
          <p:nvPr userDrawn="1"/>
        </p:nvSpPr>
        <p:spPr>
          <a:xfrm>
            <a:off x="5505203" y="4880463"/>
            <a:ext cx="1260000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DD9687C-3552-514D-92FE-1625A7A4590E}"/>
              </a:ext>
            </a:extLst>
          </p:cNvPr>
          <p:cNvSpPr txBox="1"/>
          <p:nvPr userDrawn="1"/>
        </p:nvSpPr>
        <p:spPr>
          <a:xfrm>
            <a:off x="5509114" y="5026984"/>
            <a:ext cx="1250462" cy="2462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TRACKER       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20C9D00F-F8BA-784F-A40A-605846219E1F}"/>
              </a:ext>
            </a:extLst>
          </p:cNvPr>
          <p:cNvSpPr/>
          <p:nvPr userDrawn="1"/>
        </p:nvSpPr>
        <p:spPr>
          <a:xfrm>
            <a:off x="5505203" y="5417038"/>
            <a:ext cx="1260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C39AFEC-74D1-F546-8CF7-5997319CC419}"/>
              </a:ext>
            </a:extLst>
          </p:cNvPr>
          <p:cNvSpPr txBox="1"/>
          <p:nvPr userDrawn="1"/>
        </p:nvSpPr>
        <p:spPr>
          <a:xfrm>
            <a:off x="5509114" y="5563559"/>
            <a:ext cx="1250462" cy="2462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BED08D6-4D27-D348-B3E0-145E0FED97B1}"/>
              </a:ext>
            </a:extLst>
          </p:cNvPr>
          <p:cNvSpPr/>
          <p:nvPr userDrawn="1"/>
        </p:nvSpPr>
        <p:spPr>
          <a:xfrm>
            <a:off x="6864102" y="2740513"/>
            <a:ext cx="1512000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267AF56-8855-8B4D-AEDF-24420BC9C354}"/>
              </a:ext>
            </a:extLst>
          </p:cNvPr>
          <p:cNvSpPr txBox="1"/>
          <p:nvPr userDrawn="1"/>
        </p:nvSpPr>
        <p:spPr>
          <a:xfrm>
            <a:off x="6868013" y="2887034"/>
            <a:ext cx="1510811" cy="2462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HOUR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96F8DDAB-A3F9-BD4B-B0A3-AF9E46D55A3D}"/>
              </a:ext>
            </a:extLst>
          </p:cNvPr>
          <p:cNvSpPr/>
          <p:nvPr userDrawn="1"/>
        </p:nvSpPr>
        <p:spPr>
          <a:xfrm>
            <a:off x="6864102" y="3280263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2CD300D-2C25-1343-BF6A-DC3A673EACDB}"/>
              </a:ext>
            </a:extLst>
          </p:cNvPr>
          <p:cNvSpPr txBox="1"/>
          <p:nvPr userDrawn="1"/>
        </p:nvSpPr>
        <p:spPr>
          <a:xfrm>
            <a:off x="6868013" y="3434478"/>
            <a:ext cx="1510811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 dirty="0">
                <a:solidFill>
                  <a:schemeClr val="bg2">
                    <a:lumMod val="25000"/>
                  </a:schemeClr>
                </a:solidFill>
              </a:rPr>
              <a:t>Hour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7627F86B-0733-1A4F-A33A-31A3440AE416}"/>
              </a:ext>
            </a:extLst>
          </p:cNvPr>
          <p:cNvSpPr/>
          <p:nvPr userDrawn="1"/>
        </p:nvSpPr>
        <p:spPr>
          <a:xfrm>
            <a:off x="6864101" y="3816838"/>
            <a:ext cx="4751250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1C0B3F7-4CA1-F94B-B991-9117C67581B3}"/>
              </a:ext>
            </a:extLst>
          </p:cNvPr>
          <p:cNvSpPr txBox="1"/>
          <p:nvPr userDrawn="1"/>
        </p:nvSpPr>
        <p:spPr>
          <a:xfrm>
            <a:off x="6868013" y="3971053"/>
            <a:ext cx="4723912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Telephone, Chat, Skype, Mail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905AA2F4-E7F0-6643-8A09-2A332A9981AB}"/>
              </a:ext>
            </a:extLst>
          </p:cNvPr>
          <p:cNvSpPr/>
          <p:nvPr userDrawn="1"/>
        </p:nvSpPr>
        <p:spPr>
          <a:xfrm>
            <a:off x="6862030" y="4357111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4573CA3-A056-C249-A8E9-52C837292D82}"/>
              </a:ext>
            </a:extLst>
          </p:cNvPr>
          <p:cNvSpPr txBox="1"/>
          <p:nvPr userDrawn="1"/>
        </p:nvSpPr>
        <p:spPr>
          <a:xfrm>
            <a:off x="6865941" y="4511326"/>
            <a:ext cx="1510811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 dirty="0">
                <a:solidFill>
                  <a:schemeClr val="bg2">
                    <a:lumMod val="25000"/>
                  </a:schemeClr>
                </a:solidFill>
              </a:rPr>
              <a:t>25 Hours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0BD6E06-7C0D-7E47-AE1C-E865B4E81068}"/>
              </a:ext>
            </a:extLst>
          </p:cNvPr>
          <p:cNvSpPr/>
          <p:nvPr userDrawn="1"/>
        </p:nvSpPr>
        <p:spPr>
          <a:xfrm>
            <a:off x="6862425" y="4893900"/>
            <a:ext cx="4752925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E9C0DD00-A9FC-354E-850D-2B319E58241A}"/>
              </a:ext>
            </a:extLst>
          </p:cNvPr>
          <p:cNvSpPr txBox="1"/>
          <p:nvPr userDrawn="1"/>
        </p:nvSpPr>
        <p:spPr>
          <a:xfrm>
            <a:off x="6866339" y="5048115"/>
            <a:ext cx="4728553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 dirty="0" err="1">
                <a:solidFill>
                  <a:schemeClr val="bg2">
                    <a:lumMod val="25000"/>
                  </a:schemeClr>
                </a:solidFill>
              </a:rPr>
              <a:t>Daily</a:t>
            </a:r>
            <a:r>
              <a:rPr lang="it-IT" sz="900" b="1" dirty="0">
                <a:solidFill>
                  <a:schemeClr val="bg2">
                    <a:lumMod val="25000"/>
                  </a:schemeClr>
                </a:solidFill>
              </a:rPr>
              <a:t> reports, </a:t>
            </a:r>
            <a:r>
              <a:rPr lang="it-IT" sz="900" b="1" dirty="0" err="1">
                <a:solidFill>
                  <a:schemeClr val="bg2">
                    <a:lumMod val="25000"/>
                  </a:schemeClr>
                </a:solidFill>
              </a:rPr>
              <a:t>Basecamp</a:t>
            </a:r>
            <a:r>
              <a:rPr lang="it-IT" sz="900" b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it-IT" sz="900" b="1" dirty="0" err="1">
                <a:solidFill>
                  <a:schemeClr val="bg2">
                    <a:lumMod val="25000"/>
                  </a:schemeClr>
                </a:solidFill>
              </a:rPr>
              <a:t>Jira</a:t>
            </a:r>
            <a:endParaRPr lang="it-IT" sz="9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E8A9CD61-7E81-B44F-AFDA-1A68EC3A51AC}"/>
              </a:ext>
            </a:extLst>
          </p:cNvPr>
          <p:cNvSpPr/>
          <p:nvPr userDrawn="1"/>
        </p:nvSpPr>
        <p:spPr>
          <a:xfrm>
            <a:off x="6864528" y="5435154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0D2A2E8-5DCD-9749-AC4A-3FB4146490B2}"/>
              </a:ext>
            </a:extLst>
          </p:cNvPr>
          <p:cNvSpPr txBox="1"/>
          <p:nvPr userDrawn="1"/>
        </p:nvSpPr>
        <p:spPr>
          <a:xfrm>
            <a:off x="6868439" y="5589369"/>
            <a:ext cx="1510811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 dirty="0">
                <a:solidFill>
                  <a:schemeClr val="bg2">
                    <a:lumMod val="25000"/>
                  </a:schemeClr>
                </a:solidFill>
              </a:rPr>
              <a:t>Agile</a:t>
            </a: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E8AC469C-F1C5-FD46-B1BD-51E6CE17C611}"/>
              </a:ext>
            </a:extLst>
          </p:cNvPr>
          <p:cNvSpPr/>
          <p:nvPr userDrawn="1"/>
        </p:nvSpPr>
        <p:spPr>
          <a:xfrm>
            <a:off x="8481800" y="2749225"/>
            <a:ext cx="1512000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E3BF3710-2052-EB4A-81FD-22770E2B2564}"/>
              </a:ext>
            </a:extLst>
          </p:cNvPr>
          <p:cNvSpPr txBox="1"/>
          <p:nvPr userDrawn="1"/>
        </p:nvSpPr>
        <p:spPr>
          <a:xfrm>
            <a:off x="8486312" y="2879270"/>
            <a:ext cx="1510812" cy="2462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PARTIME</a:t>
            </a:r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6A693F29-0138-5040-A85C-EE021ED2B84F}"/>
              </a:ext>
            </a:extLst>
          </p:cNvPr>
          <p:cNvSpPr/>
          <p:nvPr userDrawn="1"/>
        </p:nvSpPr>
        <p:spPr>
          <a:xfrm>
            <a:off x="8483225" y="3280737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B795E28-66B4-EE44-B5E2-9706ED57F028}"/>
              </a:ext>
            </a:extLst>
          </p:cNvPr>
          <p:cNvSpPr txBox="1"/>
          <p:nvPr userDrawn="1"/>
        </p:nvSpPr>
        <p:spPr>
          <a:xfrm>
            <a:off x="8486549" y="3426714"/>
            <a:ext cx="1510812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 dirty="0">
                <a:solidFill>
                  <a:schemeClr val="bg2">
                    <a:lumMod val="25000"/>
                  </a:schemeClr>
                </a:solidFill>
              </a:rPr>
              <a:t>5 Hours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C4343AB0-AD5E-514A-BF5E-D95C91B78F05}"/>
              </a:ext>
            </a:extLst>
          </p:cNvPr>
          <p:cNvSpPr/>
          <p:nvPr userDrawn="1"/>
        </p:nvSpPr>
        <p:spPr>
          <a:xfrm>
            <a:off x="8480375" y="4357585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37370FA-70CA-1C4F-8826-5145E7AE9A1B}"/>
              </a:ext>
            </a:extLst>
          </p:cNvPr>
          <p:cNvSpPr txBox="1"/>
          <p:nvPr userDrawn="1"/>
        </p:nvSpPr>
        <p:spPr>
          <a:xfrm>
            <a:off x="8486075" y="4503562"/>
            <a:ext cx="1510812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 dirty="0">
                <a:solidFill>
                  <a:schemeClr val="bg2">
                    <a:lumMod val="25000"/>
                  </a:schemeClr>
                </a:solidFill>
              </a:rPr>
              <a:t>1 </a:t>
            </a:r>
            <a:r>
              <a:rPr lang="it-IT" sz="900" b="1" dirty="0" err="1">
                <a:solidFill>
                  <a:schemeClr val="bg2">
                    <a:lumMod val="25000"/>
                  </a:schemeClr>
                </a:solidFill>
              </a:rPr>
              <a:t>Month</a:t>
            </a:r>
            <a:endParaRPr lang="it-IT" sz="9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3DA70D94-4EE4-184F-9C59-F05F7F1E107A}"/>
              </a:ext>
            </a:extLst>
          </p:cNvPr>
          <p:cNvSpPr/>
          <p:nvPr userDrawn="1"/>
        </p:nvSpPr>
        <p:spPr>
          <a:xfrm>
            <a:off x="8484650" y="5435628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8EE33FAD-3740-9146-8547-18E38E64A600}"/>
              </a:ext>
            </a:extLst>
          </p:cNvPr>
          <p:cNvSpPr txBox="1"/>
          <p:nvPr userDrawn="1"/>
        </p:nvSpPr>
        <p:spPr>
          <a:xfrm>
            <a:off x="8486783" y="5581605"/>
            <a:ext cx="1510812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 dirty="0">
                <a:solidFill>
                  <a:schemeClr val="bg2">
                    <a:lumMod val="25000"/>
                  </a:schemeClr>
                </a:solidFill>
              </a:rPr>
              <a:t>Agile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2D7F515E-5191-2046-84FA-D4C256993D9A}"/>
              </a:ext>
            </a:extLst>
          </p:cNvPr>
          <p:cNvSpPr/>
          <p:nvPr userDrawn="1"/>
        </p:nvSpPr>
        <p:spPr>
          <a:xfrm>
            <a:off x="10100536" y="2745106"/>
            <a:ext cx="1512000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18D9A37A-FC83-A74F-B423-A8E5B9EC5BA5}"/>
              </a:ext>
            </a:extLst>
          </p:cNvPr>
          <p:cNvSpPr txBox="1"/>
          <p:nvPr userDrawn="1"/>
        </p:nvSpPr>
        <p:spPr>
          <a:xfrm>
            <a:off x="10105048" y="2891627"/>
            <a:ext cx="1510812" cy="2462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FULLTIME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6AD1280D-CA2F-944E-83B2-AE040C989305}"/>
              </a:ext>
            </a:extLst>
          </p:cNvPr>
          <p:cNvSpPr/>
          <p:nvPr userDrawn="1"/>
        </p:nvSpPr>
        <p:spPr>
          <a:xfrm>
            <a:off x="10101961" y="3284856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E0853A0F-7570-664A-9346-73A81393157A}"/>
              </a:ext>
            </a:extLst>
          </p:cNvPr>
          <p:cNvSpPr txBox="1"/>
          <p:nvPr userDrawn="1"/>
        </p:nvSpPr>
        <p:spPr>
          <a:xfrm>
            <a:off x="10105285" y="3439071"/>
            <a:ext cx="1510812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 dirty="0">
                <a:solidFill>
                  <a:schemeClr val="bg2">
                    <a:lumMod val="25000"/>
                  </a:schemeClr>
                </a:solidFill>
              </a:rPr>
              <a:t>9 Hours</a:t>
            </a:r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0F24F07D-6E79-E542-828E-DDA7577B12A9}"/>
              </a:ext>
            </a:extLst>
          </p:cNvPr>
          <p:cNvSpPr/>
          <p:nvPr userDrawn="1"/>
        </p:nvSpPr>
        <p:spPr>
          <a:xfrm>
            <a:off x="10099111" y="4361704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361D7B18-60E2-B14E-828B-61521D73F281}"/>
              </a:ext>
            </a:extLst>
          </p:cNvPr>
          <p:cNvSpPr txBox="1"/>
          <p:nvPr userDrawn="1"/>
        </p:nvSpPr>
        <p:spPr>
          <a:xfrm>
            <a:off x="10104811" y="4515919"/>
            <a:ext cx="1510812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 dirty="0">
                <a:solidFill>
                  <a:schemeClr val="bg2">
                    <a:lumMod val="25000"/>
                  </a:schemeClr>
                </a:solidFill>
              </a:rPr>
              <a:t>1 </a:t>
            </a:r>
            <a:r>
              <a:rPr lang="it-IT" sz="900" b="1" dirty="0" err="1">
                <a:solidFill>
                  <a:schemeClr val="bg2">
                    <a:lumMod val="25000"/>
                  </a:schemeClr>
                </a:solidFill>
              </a:rPr>
              <a:t>Month</a:t>
            </a:r>
            <a:endParaRPr lang="it-IT" sz="9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B28C6BB6-08BC-064D-8423-398800038EFB}"/>
              </a:ext>
            </a:extLst>
          </p:cNvPr>
          <p:cNvSpPr/>
          <p:nvPr userDrawn="1"/>
        </p:nvSpPr>
        <p:spPr>
          <a:xfrm>
            <a:off x="10103386" y="5431509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AA1EA46D-6610-FE46-8D25-C8880FF44271}"/>
              </a:ext>
            </a:extLst>
          </p:cNvPr>
          <p:cNvSpPr txBox="1"/>
          <p:nvPr userDrawn="1"/>
        </p:nvSpPr>
        <p:spPr>
          <a:xfrm>
            <a:off x="10105519" y="5585724"/>
            <a:ext cx="1510812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900" b="1" dirty="0">
                <a:solidFill>
                  <a:schemeClr val="bg2">
                    <a:lumMod val="25000"/>
                  </a:schemeClr>
                </a:solidFill>
              </a:rPr>
              <a:t>Agile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DECA86-09D3-5048-8E1C-DC94B5DBE2B7}"/>
              </a:ext>
            </a:extLst>
          </p:cNvPr>
          <p:cNvSpPr/>
          <p:nvPr userDrawn="1"/>
        </p:nvSpPr>
        <p:spPr>
          <a:xfrm>
            <a:off x="351693" y="386861"/>
            <a:ext cx="2098431" cy="96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51" name="Picture 50" descr="Logo&#10;&#10;Description automatically generated">
            <a:extLst>
              <a:ext uri="{FF2B5EF4-FFF2-40B4-BE49-F238E27FC236}">
                <a16:creationId xmlns:a16="http://schemas.microsoft.com/office/drawing/2014/main" id="{D5CA73E6-2010-8241-B082-41274214EF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8458" y="452487"/>
            <a:ext cx="2124900" cy="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90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lonna + Colonnna tes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79972" y="2290986"/>
            <a:ext cx="3103703" cy="392525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1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RESOURCE AS A SERVICE </a:t>
            </a:r>
          </a:p>
          <a:p>
            <a:endParaRPr lang="it-IT" dirty="0"/>
          </a:p>
          <a:p>
            <a:r>
              <a:rPr lang="it-IT" dirty="0" err="1"/>
              <a:t>Attracting</a:t>
            </a:r>
            <a:r>
              <a:rPr lang="it-IT" dirty="0"/>
              <a:t>, training and </a:t>
            </a:r>
            <a:r>
              <a:rPr lang="it-IT" dirty="0" err="1"/>
              <a:t>retaining</a:t>
            </a:r>
            <a:r>
              <a:rPr lang="it-IT" dirty="0"/>
              <a:t> </a:t>
            </a:r>
            <a:r>
              <a:rPr lang="it-IT" dirty="0" err="1"/>
              <a:t>specialized</a:t>
            </a:r>
            <a:r>
              <a:rPr lang="it-IT" dirty="0"/>
              <a:t> IT talent </a:t>
            </a:r>
            <a:r>
              <a:rPr lang="it-IT" dirty="0" err="1"/>
              <a:t>is</a:t>
            </a:r>
            <a:r>
              <a:rPr lang="it-IT" dirty="0"/>
              <a:t> a big </a:t>
            </a:r>
            <a:r>
              <a:rPr lang="it-IT" dirty="0" err="1"/>
              <a:t>challenge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companies. With the </a:t>
            </a:r>
            <a:r>
              <a:rPr lang="it-IT" dirty="0" err="1"/>
              <a:t>rapid</a:t>
            </a:r>
            <a:r>
              <a:rPr lang="it-IT" dirty="0"/>
              <a:t> </a:t>
            </a:r>
            <a:r>
              <a:rPr lang="it-IT" dirty="0" err="1"/>
              <a:t>evolution</a:t>
            </a:r>
            <a:r>
              <a:rPr lang="it-IT" dirty="0"/>
              <a:t> of </a:t>
            </a:r>
            <a:r>
              <a:rPr lang="it-IT" dirty="0" err="1"/>
              <a:t>technologies</a:t>
            </a:r>
            <a:r>
              <a:rPr lang="it-IT" dirty="0"/>
              <a:t> and market </a:t>
            </a:r>
            <a:r>
              <a:rPr lang="it-IT" dirty="0" err="1"/>
              <a:t>needs</a:t>
            </a:r>
            <a:r>
              <a:rPr lang="it-IT" dirty="0"/>
              <a:t>, </a:t>
            </a:r>
            <a:r>
              <a:rPr lang="it-IT" dirty="0" err="1"/>
              <a:t>finding</a:t>
            </a:r>
            <a:r>
              <a:rPr lang="it-IT" dirty="0"/>
              <a:t> </a:t>
            </a:r>
            <a:r>
              <a:rPr lang="it-IT" dirty="0" err="1"/>
              <a:t>adequate</a:t>
            </a:r>
            <a:r>
              <a:rPr lang="it-IT" dirty="0"/>
              <a:t> IT </a:t>
            </a:r>
            <a:r>
              <a:rPr lang="it-IT" dirty="0" err="1"/>
              <a:t>resources</a:t>
            </a:r>
            <a:r>
              <a:rPr lang="it-IT" dirty="0"/>
              <a:t> in the right time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proved</a:t>
            </a:r>
            <a:r>
              <a:rPr lang="it-IT" dirty="0"/>
              <a:t> to be a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pain</a:t>
            </a:r>
            <a:r>
              <a:rPr lang="it-IT" dirty="0"/>
              <a:t>. </a:t>
            </a:r>
          </a:p>
          <a:p>
            <a:endParaRPr lang="it-IT" dirty="0"/>
          </a:p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offer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solution</a:t>
            </a:r>
            <a:r>
              <a:rPr lang="it-IT" dirty="0"/>
              <a:t> to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. At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disposal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team, made up of more </a:t>
            </a:r>
            <a:r>
              <a:rPr lang="it-IT" dirty="0" err="1"/>
              <a:t>than</a:t>
            </a:r>
            <a:r>
              <a:rPr lang="it-IT" dirty="0"/>
              <a:t> 100 </a:t>
            </a:r>
            <a:r>
              <a:rPr lang="it-IT" dirty="0" err="1"/>
              <a:t>experts</a:t>
            </a:r>
            <a:r>
              <a:rPr lang="it-IT" dirty="0"/>
              <a:t>, </a:t>
            </a:r>
            <a:r>
              <a:rPr lang="it-IT" dirty="0" err="1"/>
              <a:t>who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help </a:t>
            </a:r>
            <a:r>
              <a:rPr lang="it-IT" dirty="0" err="1"/>
              <a:t>you</a:t>
            </a:r>
            <a:r>
              <a:rPr lang="it-IT" dirty="0"/>
              <a:t> to complete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project</a:t>
            </a:r>
            <a:r>
              <a:rPr lang="it-IT" dirty="0"/>
              <a:t> on time and </a:t>
            </a:r>
            <a:r>
              <a:rPr lang="it-IT" dirty="0" err="1"/>
              <a:t>within</a:t>
            </a:r>
            <a:r>
              <a:rPr lang="it-IT" dirty="0"/>
              <a:t> the budget. </a:t>
            </a:r>
          </a:p>
          <a:p>
            <a:endParaRPr lang="it-IT" dirty="0"/>
          </a:p>
          <a:p>
            <a:r>
              <a:rPr lang="it-IT" dirty="0"/>
              <a:t>AESYS </a:t>
            </a:r>
            <a:r>
              <a:rPr lang="it-IT" dirty="0" err="1"/>
              <a:t>specializes</a:t>
            </a:r>
            <a:r>
              <a:rPr lang="it-IT" dirty="0"/>
              <a:t> in the </a:t>
            </a:r>
            <a:r>
              <a:rPr lang="it-IT" dirty="0" err="1"/>
              <a:t>distribution</a:t>
            </a:r>
            <a:r>
              <a:rPr lang="it-IT" dirty="0"/>
              <a:t> of innovative </a:t>
            </a:r>
            <a:r>
              <a:rPr lang="it-IT" dirty="0" err="1"/>
              <a:t>technological</a:t>
            </a:r>
            <a:r>
              <a:rPr lang="it-IT" dirty="0"/>
              <a:t> </a:t>
            </a:r>
            <a:r>
              <a:rPr lang="it-IT" dirty="0" err="1"/>
              <a:t>services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companies to beat the </a:t>
            </a:r>
            <a:r>
              <a:rPr lang="it-IT" dirty="0" err="1"/>
              <a:t>competition</a:t>
            </a:r>
            <a:r>
              <a:rPr lang="it-IT" dirty="0"/>
              <a:t>, </a:t>
            </a:r>
            <a:r>
              <a:rPr lang="it-IT" dirty="0" err="1"/>
              <a:t>increase</a:t>
            </a:r>
            <a:r>
              <a:rPr lang="it-IT" dirty="0"/>
              <a:t> </a:t>
            </a:r>
            <a:r>
              <a:rPr lang="it-IT" dirty="0" err="1"/>
              <a:t>productivity</a:t>
            </a:r>
            <a:r>
              <a:rPr lang="it-IT" dirty="0"/>
              <a:t> and </a:t>
            </a:r>
            <a:r>
              <a:rPr lang="it-IT" dirty="0" err="1"/>
              <a:t>optimize</a:t>
            </a:r>
            <a:r>
              <a:rPr lang="it-IT" dirty="0"/>
              <a:t> </a:t>
            </a:r>
            <a:r>
              <a:rPr lang="it-IT" dirty="0" err="1"/>
              <a:t>costs</a:t>
            </a:r>
            <a:r>
              <a:rPr lang="it-IT" dirty="0"/>
              <a:t>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 dirty="0"/>
          </a:p>
        </p:txBody>
      </p:sp>
      <p:sp>
        <p:nvSpPr>
          <p:cNvPr id="54" name="Titolo 53">
            <a:extLst>
              <a:ext uri="{FF2B5EF4-FFF2-40B4-BE49-F238E27FC236}">
                <a16:creationId xmlns:a16="http://schemas.microsoft.com/office/drawing/2014/main" id="{C8862C62-97F3-B84D-8182-D887C945A6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2022" y="700217"/>
            <a:ext cx="3072713" cy="908093"/>
          </a:xfrm>
          <a:prstGeom prst="rect">
            <a:avLst/>
          </a:prstGeom>
        </p:spPr>
        <p:txBody>
          <a:bodyPr anchor="b"/>
          <a:lstStyle>
            <a:lvl1pPr>
              <a:defRPr sz="3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ENGAGEMENT </a:t>
            </a:r>
            <a:br>
              <a:rPr lang="it-IT" dirty="0"/>
            </a:br>
            <a:r>
              <a:rPr lang="it-IT" dirty="0"/>
              <a:t>MODELS</a:t>
            </a:r>
          </a:p>
        </p:txBody>
      </p:sp>
      <p:sp>
        <p:nvSpPr>
          <p:cNvPr id="60" name="Segnaposto testo 59">
            <a:extLst>
              <a:ext uri="{FF2B5EF4-FFF2-40B4-BE49-F238E27FC236}">
                <a16:creationId xmlns:a16="http://schemas.microsoft.com/office/drawing/2014/main" id="{FB9065F3-95D7-E845-9588-7FB0F05530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44065" y="1681163"/>
            <a:ext cx="4284148" cy="385762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Offshore, In loco &amp; Ibrido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51693A-46B6-7E4F-A970-B1F56D8CF837}"/>
              </a:ext>
            </a:extLst>
          </p:cNvPr>
          <p:cNvSpPr/>
          <p:nvPr userDrawn="1"/>
        </p:nvSpPr>
        <p:spPr>
          <a:xfrm>
            <a:off x="351693" y="386861"/>
            <a:ext cx="2098431" cy="96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52C17EA-8C0A-8949-A3AC-9BFD3708FDA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8458" y="452487"/>
            <a:ext cx="2124900" cy="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1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lonna + Colonnna tes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782" y="1302447"/>
            <a:ext cx="8721909" cy="136661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1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z="1100" dirty="0"/>
              <a:t>AESYS </a:t>
            </a:r>
            <a:r>
              <a:rPr lang="it-IT" sz="1100" dirty="0" err="1"/>
              <a:t>offers</a:t>
            </a:r>
            <a:r>
              <a:rPr lang="it-IT" sz="1100" dirty="0"/>
              <a:t> the </a:t>
            </a:r>
            <a:r>
              <a:rPr lang="it-IT" sz="1100" dirty="0" err="1"/>
              <a:t>possibility</a:t>
            </a:r>
            <a:r>
              <a:rPr lang="it-IT" sz="1100" dirty="0"/>
              <a:t> to integrate or take over from Application Development, </a:t>
            </a:r>
            <a:r>
              <a:rPr lang="it-IT" sz="1100" dirty="0" err="1"/>
              <a:t>testing</a:t>
            </a:r>
            <a:r>
              <a:rPr lang="it-IT" sz="1100" dirty="0"/>
              <a:t>, </a:t>
            </a:r>
            <a:r>
              <a:rPr lang="it-IT" sz="1100" dirty="0" err="1"/>
              <a:t>maintenance</a:t>
            </a:r>
            <a:r>
              <a:rPr lang="it-IT" sz="1100" dirty="0"/>
              <a:t>, </a:t>
            </a:r>
            <a:r>
              <a:rPr lang="it-IT" sz="1100" dirty="0" err="1"/>
              <a:t>improvement</a:t>
            </a:r>
            <a:r>
              <a:rPr lang="it-IT" sz="1100" dirty="0"/>
              <a:t> of software and web </a:t>
            </a:r>
            <a:r>
              <a:rPr lang="it-IT" sz="1100" dirty="0" err="1"/>
              <a:t>applications</a:t>
            </a:r>
            <a:r>
              <a:rPr lang="it-IT" sz="1100" dirty="0"/>
              <a:t>. </a:t>
            </a:r>
            <a:r>
              <a:rPr lang="it-IT" sz="1100" dirty="0" err="1"/>
              <a:t>Whether</a:t>
            </a:r>
            <a:r>
              <a:rPr lang="it-IT" sz="1100" dirty="0"/>
              <a:t> </a:t>
            </a:r>
            <a:r>
              <a:rPr lang="it-IT" sz="1100" dirty="0" err="1"/>
              <a:t>it's</a:t>
            </a:r>
            <a:r>
              <a:rPr lang="it-IT" sz="1100" dirty="0"/>
              <a:t> outsourcing </a:t>
            </a:r>
            <a:r>
              <a:rPr lang="it-IT" sz="1100" dirty="0" err="1"/>
              <a:t>processes</a:t>
            </a:r>
            <a:r>
              <a:rPr lang="it-IT" sz="1100" dirty="0"/>
              <a:t>, </a:t>
            </a:r>
            <a:r>
              <a:rPr lang="it-IT" sz="1100" dirty="0" err="1"/>
              <a:t>application</a:t>
            </a:r>
            <a:r>
              <a:rPr lang="it-IT" sz="1100" dirty="0"/>
              <a:t> management </a:t>
            </a:r>
            <a:r>
              <a:rPr lang="it-IT" sz="1100" dirty="0" err="1"/>
              <a:t>services</a:t>
            </a:r>
            <a:r>
              <a:rPr lang="it-IT" sz="1100" dirty="0"/>
              <a:t> or business or </a:t>
            </a:r>
            <a:r>
              <a:rPr lang="it-IT" sz="1100" dirty="0" err="1"/>
              <a:t>technical</a:t>
            </a:r>
            <a:r>
              <a:rPr lang="it-IT" sz="1100" dirty="0"/>
              <a:t> </a:t>
            </a:r>
            <a:r>
              <a:rPr lang="it-IT" sz="1100" dirty="0" err="1"/>
              <a:t>consultancy</a:t>
            </a:r>
            <a:r>
              <a:rPr lang="it-IT" sz="1100" dirty="0"/>
              <a:t>, </a:t>
            </a:r>
            <a:r>
              <a:rPr lang="it-IT" sz="1100" dirty="0" err="1"/>
              <a:t>we</a:t>
            </a:r>
            <a:r>
              <a:rPr lang="it-IT" sz="1100" dirty="0"/>
              <a:t> </a:t>
            </a:r>
            <a:r>
              <a:rPr lang="it-IT" sz="1100" dirty="0" err="1"/>
              <a:t>guarantee</a:t>
            </a:r>
            <a:r>
              <a:rPr lang="it-IT" sz="1100" dirty="0"/>
              <a:t> </a:t>
            </a:r>
            <a:r>
              <a:rPr lang="it-IT" sz="1100" dirty="0" err="1"/>
              <a:t>excellent</a:t>
            </a:r>
            <a:r>
              <a:rPr lang="it-IT" sz="1100" dirty="0"/>
              <a:t> performance, long-</a:t>
            </a:r>
            <a:r>
              <a:rPr lang="it-IT" sz="1100" dirty="0" err="1"/>
              <a:t>term</a:t>
            </a:r>
            <a:r>
              <a:rPr lang="it-IT" sz="1100" dirty="0"/>
              <a:t> </a:t>
            </a:r>
            <a:r>
              <a:rPr lang="it-IT" sz="1100" dirty="0" err="1"/>
              <a:t>cost</a:t>
            </a:r>
            <a:r>
              <a:rPr lang="it-IT" sz="1100" dirty="0"/>
              <a:t> </a:t>
            </a:r>
            <a:r>
              <a:rPr lang="it-IT" sz="1100" dirty="0" err="1"/>
              <a:t>savings</a:t>
            </a:r>
            <a:r>
              <a:rPr lang="it-IT" sz="1100" dirty="0"/>
              <a:t> and, </a:t>
            </a:r>
            <a:r>
              <a:rPr lang="it-IT" sz="1100" dirty="0" err="1"/>
              <a:t>above</a:t>
            </a:r>
            <a:r>
              <a:rPr lang="it-IT" sz="1100" dirty="0"/>
              <a:t> </a:t>
            </a:r>
            <a:r>
              <a:rPr lang="it-IT" sz="1100" dirty="0" err="1"/>
              <a:t>all</a:t>
            </a:r>
            <a:r>
              <a:rPr lang="it-IT" sz="1100" dirty="0"/>
              <a:t>, more </a:t>
            </a:r>
            <a:r>
              <a:rPr lang="it-IT" sz="1100" dirty="0" err="1"/>
              <a:t>freedom</a:t>
            </a:r>
            <a:r>
              <a:rPr lang="it-IT" sz="1100" dirty="0"/>
              <a:t> for </a:t>
            </a:r>
            <a:r>
              <a:rPr lang="it-IT" sz="1100" dirty="0" err="1"/>
              <a:t>you</a:t>
            </a:r>
            <a:r>
              <a:rPr lang="it-IT" sz="1100" dirty="0"/>
              <a:t>. </a:t>
            </a:r>
          </a:p>
          <a:p>
            <a:endParaRPr lang="it-IT" sz="1100" dirty="0"/>
          </a:p>
          <a:p>
            <a:r>
              <a:rPr lang="it-IT" sz="1100" dirty="0" err="1"/>
              <a:t>Our</a:t>
            </a:r>
            <a:r>
              <a:rPr lang="it-IT" sz="1100" dirty="0"/>
              <a:t> </a:t>
            </a:r>
            <a:r>
              <a:rPr lang="it-IT" sz="1100" dirty="0" err="1"/>
              <a:t>skills</a:t>
            </a:r>
            <a:r>
              <a:rPr lang="it-IT" sz="1100" dirty="0"/>
              <a:t> </a:t>
            </a:r>
            <a:r>
              <a:rPr lang="it-IT" sz="1100" dirty="0" err="1"/>
              <a:t>lie</a:t>
            </a:r>
            <a:r>
              <a:rPr lang="it-IT" sz="1100" dirty="0"/>
              <a:t> in </a:t>
            </a:r>
            <a:r>
              <a:rPr lang="it-IT" sz="1100" dirty="0" err="1"/>
              <a:t>setting</a:t>
            </a:r>
            <a:r>
              <a:rPr lang="it-IT" sz="1100" dirty="0"/>
              <a:t> up the software, training a </a:t>
            </a:r>
            <a:r>
              <a:rPr lang="it-IT" sz="1100" dirty="0" err="1"/>
              <a:t>development</a:t>
            </a:r>
            <a:r>
              <a:rPr lang="it-IT" sz="1100" dirty="0"/>
              <a:t> team, </a:t>
            </a:r>
            <a:r>
              <a:rPr lang="it-IT" sz="1100" dirty="0" err="1"/>
              <a:t>maintaining</a:t>
            </a:r>
            <a:r>
              <a:rPr lang="it-IT" sz="1100" dirty="0"/>
              <a:t> </a:t>
            </a:r>
            <a:r>
              <a:rPr lang="it-IT" sz="1100" dirty="0" err="1"/>
              <a:t>applications</a:t>
            </a:r>
            <a:r>
              <a:rPr lang="it-IT" sz="1100" dirty="0"/>
              <a:t> and </a:t>
            </a:r>
            <a:r>
              <a:rPr lang="it-IT" sz="1100" dirty="0" err="1"/>
              <a:t>testing</a:t>
            </a:r>
            <a:r>
              <a:rPr lang="it-IT" sz="1100" dirty="0"/>
              <a:t> software with an </a:t>
            </a:r>
            <a:r>
              <a:rPr lang="it-IT" sz="1100" dirty="0" err="1"/>
              <a:t>internal</a:t>
            </a:r>
            <a:r>
              <a:rPr lang="it-IT" sz="1100" dirty="0"/>
              <a:t> team of </a:t>
            </a:r>
            <a:r>
              <a:rPr lang="it-IT" sz="1100" dirty="0" err="1"/>
              <a:t>experts</a:t>
            </a:r>
            <a:r>
              <a:rPr lang="it-IT" sz="1100" dirty="0"/>
              <a:t>. With </a:t>
            </a:r>
            <a:r>
              <a:rPr lang="it-IT" sz="1100" dirty="0" err="1"/>
              <a:t>our</a:t>
            </a:r>
            <a:r>
              <a:rPr lang="it-IT" sz="1100" dirty="0"/>
              <a:t> </a:t>
            </a:r>
            <a:r>
              <a:rPr lang="it-IT" sz="1100" dirty="0" err="1"/>
              <a:t>proven</a:t>
            </a:r>
            <a:r>
              <a:rPr lang="it-IT" sz="1100" dirty="0"/>
              <a:t> </a:t>
            </a:r>
            <a:r>
              <a:rPr lang="it-IT" sz="1100" dirty="0" err="1"/>
              <a:t>project</a:t>
            </a:r>
            <a:r>
              <a:rPr lang="it-IT" sz="1100" dirty="0"/>
              <a:t> management and </a:t>
            </a:r>
            <a:r>
              <a:rPr lang="it-IT" sz="1100" dirty="0" err="1"/>
              <a:t>development</a:t>
            </a:r>
            <a:r>
              <a:rPr lang="it-IT" sz="1100" dirty="0"/>
              <a:t> </a:t>
            </a:r>
            <a:r>
              <a:rPr lang="it-IT" sz="1100" dirty="0" err="1"/>
              <a:t>method</a:t>
            </a:r>
            <a:r>
              <a:rPr lang="it-IT" sz="1100" dirty="0"/>
              <a:t>, </a:t>
            </a:r>
            <a:r>
              <a:rPr lang="it-IT" sz="1100" dirty="0" err="1"/>
              <a:t>we</a:t>
            </a:r>
            <a:r>
              <a:rPr lang="it-IT" sz="1100" dirty="0"/>
              <a:t> help </a:t>
            </a:r>
            <a:r>
              <a:rPr lang="it-IT" sz="1100" dirty="0" err="1"/>
              <a:t>emerging</a:t>
            </a:r>
            <a:r>
              <a:rPr lang="it-IT" sz="1100" dirty="0"/>
              <a:t> software companies </a:t>
            </a:r>
            <a:r>
              <a:rPr lang="it-IT" sz="1100" dirty="0" err="1"/>
              <a:t>bring</a:t>
            </a:r>
            <a:r>
              <a:rPr lang="it-IT" sz="1100" dirty="0"/>
              <a:t> </a:t>
            </a:r>
            <a:r>
              <a:rPr lang="it-IT" sz="1100" dirty="0" err="1"/>
              <a:t>superior</a:t>
            </a:r>
            <a:r>
              <a:rPr lang="it-IT" sz="1100" dirty="0"/>
              <a:t> </a:t>
            </a:r>
            <a:r>
              <a:rPr lang="it-IT" sz="1100" dirty="0" err="1"/>
              <a:t>quality</a:t>
            </a:r>
            <a:r>
              <a:rPr lang="it-IT" sz="1100" dirty="0"/>
              <a:t> </a:t>
            </a:r>
            <a:r>
              <a:rPr lang="it-IT" sz="1100" dirty="0" err="1"/>
              <a:t>products</a:t>
            </a:r>
            <a:r>
              <a:rPr lang="it-IT" sz="1100" dirty="0"/>
              <a:t> and </a:t>
            </a:r>
            <a:r>
              <a:rPr lang="it-IT" sz="1100" dirty="0" err="1"/>
              <a:t>services</a:t>
            </a:r>
            <a:r>
              <a:rPr lang="it-IT" sz="1100" dirty="0"/>
              <a:t> to the market. </a:t>
            </a:r>
            <a:endParaRPr lang="it-IT" sz="1100" dirty="0">
              <a:solidFill>
                <a:schemeClr val="dk1"/>
              </a:solidFill>
            </a:endParaRPr>
          </a:p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 dirty="0"/>
          </a:p>
        </p:txBody>
      </p:sp>
      <p:sp>
        <p:nvSpPr>
          <p:cNvPr id="54" name="Titolo 53">
            <a:extLst>
              <a:ext uri="{FF2B5EF4-FFF2-40B4-BE49-F238E27FC236}">
                <a16:creationId xmlns:a16="http://schemas.microsoft.com/office/drawing/2014/main" id="{C8862C62-97F3-B84D-8182-D887C945A6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64260" y="609601"/>
            <a:ext cx="4448432" cy="908093"/>
          </a:xfrm>
          <a:prstGeom prst="rect">
            <a:avLst/>
          </a:prstGeom>
        </p:spPr>
        <p:txBody>
          <a:bodyPr anchor="t"/>
          <a:lstStyle>
            <a:lvl1pPr>
              <a:defRPr sz="340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it-IT" dirty="0"/>
              <a:t>MAIN SKILL</a:t>
            </a:r>
          </a:p>
        </p:txBody>
      </p:sp>
    </p:spTree>
    <p:extLst>
      <p:ext uri="{BB962C8B-B14F-4D97-AF65-F5344CB8AC3E}">
        <p14:creationId xmlns:p14="http://schemas.microsoft.com/office/powerpoint/2010/main" val="911127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onna + Colonnna tes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 dirty="0"/>
          </a:p>
        </p:txBody>
      </p:sp>
      <p:sp>
        <p:nvSpPr>
          <p:cNvPr id="54" name="Titolo 53">
            <a:extLst>
              <a:ext uri="{FF2B5EF4-FFF2-40B4-BE49-F238E27FC236}">
                <a16:creationId xmlns:a16="http://schemas.microsoft.com/office/drawing/2014/main" id="{C8862C62-97F3-B84D-8182-D887C945A6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24" y="567656"/>
            <a:ext cx="3990341" cy="908093"/>
          </a:xfrm>
          <a:prstGeom prst="rect">
            <a:avLst/>
          </a:prstGeom>
        </p:spPr>
        <p:txBody>
          <a:bodyPr anchor="t"/>
          <a:lstStyle>
            <a:lvl1pPr>
              <a:defRPr sz="3400">
                <a:solidFill>
                  <a:srgbClr val="0070C0"/>
                </a:solidFill>
                <a:latin typeface="+mj-lt"/>
              </a:defRPr>
            </a:lvl1pPr>
          </a:lstStyle>
          <a:p>
            <a:r>
              <a:rPr lang="it-IT" dirty="0"/>
              <a:t>MICROSOFT</a:t>
            </a:r>
            <a:br>
              <a:rPr lang="it-IT" dirty="0"/>
            </a:br>
            <a:r>
              <a:rPr lang="it-IT" dirty="0"/>
              <a:t>TECHNOLOGIES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9214E9-BFDE-D242-ACDB-CD046FAB3FED}"/>
              </a:ext>
            </a:extLst>
          </p:cNvPr>
          <p:cNvSpPr/>
          <p:nvPr userDrawn="1"/>
        </p:nvSpPr>
        <p:spPr>
          <a:xfrm>
            <a:off x="9612923" y="433754"/>
            <a:ext cx="2098431" cy="96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555AC5D-BE96-3240-8BFA-7AA8EFA3E9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99688" y="499380"/>
            <a:ext cx="2124900" cy="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0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4294A-A585-0A46-94B8-FDF6F4D255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Agenda</a:t>
            </a:r>
            <a:br>
              <a:rPr lang="it-IT" dirty="0"/>
            </a:br>
            <a:r>
              <a:rPr lang="it-IT" dirty="0"/>
              <a:t>delivery center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01EE36-CEE7-8A4C-B195-344851D46681}"/>
              </a:ext>
            </a:extLst>
          </p:cNvPr>
          <p:cNvSpPr/>
          <p:nvPr userDrawn="1"/>
        </p:nvSpPr>
        <p:spPr>
          <a:xfrm>
            <a:off x="9612923" y="433754"/>
            <a:ext cx="2098431" cy="96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934E4D0-9B16-8749-8C2B-E268712F63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99688" y="499380"/>
            <a:ext cx="2124900" cy="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11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olo e Contenuto 2 Colon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55054" y="554869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35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MOBILE APPLICATION </a:t>
            </a:r>
            <a:br>
              <a:rPr lang="it-IT" dirty="0"/>
            </a:br>
            <a:r>
              <a:rPr lang="it-IT" dirty="0"/>
              <a:t>SERVICES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50253" y="2583808"/>
            <a:ext cx="3254929" cy="114090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0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MOBILE APPLICATION DEVELOPMENT</a:t>
            </a:r>
          </a:p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58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olo e Contenuto 1 Colonna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11172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CHI SIAMO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1999" y="2411999"/>
            <a:ext cx="4860000" cy="2808000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1"/>
          <a:lstStyle>
            <a:lvl1pPr marL="185738" indent="-185738" algn="l">
              <a:lnSpc>
                <a:spcPct val="80000"/>
              </a:lnSpc>
              <a:buFontTx/>
              <a:buNone/>
              <a:tabLst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Dal 2013 ci siamo affermati come azienda leader nello sviluppo di applicazioni personalizzate ON DEMAND. Con il nostro approccio domain-</a:t>
            </a:r>
            <a:r>
              <a:rPr lang="it-IT" dirty="0" err="1"/>
              <a:t>driven</a:t>
            </a:r>
            <a:r>
              <a:rPr lang="it-IT" dirty="0"/>
              <a:t> nella progettazione delle applicazioni, siamo riusciti a distinguerci e ad ottenere riconoscimenti in territorio nazionale e internazionale. </a:t>
            </a:r>
          </a:p>
          <a:p>
            <a:r>
              <a:rPr lang="it-IT" dirty="0"/>
              <a:t>Investiamo costantemente in ricerca e innovazione, finalizzate a migliorare la qualità dei prodotti, la velocità di risposta alle richieste di mercato, la competitività e i </a:t>
            </a:r>
            <a:r>
              <a:rPr lang="it-IT" dirty="0" err="1"/>
              <a:t>servizi.v</a:t>
            </a: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3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olo e Contenuto 1 Colonna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11172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CHI SIAMO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1999" y="2411999"/>
            <a:ext cx="4860000" cy="2808000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1"/>
          <a:lstStyle>
            <a:lvl1pPr marL="185738" indent="-185738" algn="l">
              <a:lnSpc>
                <a:spcPct val="80000"/>
              </a:lnSpc>
              <a:buFontTx/>
              <a:buNone/>
              <a:tabLst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Dal 2013 ci siamo affermati come azienda leader nello sviluppo di applicazioni personalizzate ON DEMAND. Con il nostro approccio domain-</a:t>
            </a:r>
            <a:r>
              <a:rPr lang="it-IT" dirty="0" err="1"/>
              <a:t>driven</a:t>
            </a:r>
            <a:r>
              <a:rPr lang="it-IT" dirty="0"/>
              <a:t> nella progettazione delle applicazioni, siamo riusciti a distinguerci e ad ottenere riconoscimenti in territorio nazionale e internazionale. </a:t>
            </a:r>
          </a:p>
          <a:p>
            <a:r>
              <a:rPr lang="it-IT" dirty="0"/>
              <a:t>Investiamo costantemente in ricerca e innovazione, finalizzate a migliorare la qualità dei prodotti, la velocità di risposta alle richieste di mercato, la competitività e i </a:t>
            </a:r>
            <a:r>
              <a:rPr lang="it-IT" dirty="0" err="1"/>
              <a:t>servizi.v</a:t>
            </a: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145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olo e Contenuto 1 Colonna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it-IT" dirty="0"/>
              <a:t>LA NOSTRA </a:t>
            </a:r>
            <a:br>
              <a:rPr lang="it-IT" dirty="0"/>
            </a:br>
            <a:r>
              <a:rPr lang="it-IT" dirty="0"/>
              <a:t>STORIA</a:t>
            </a:r>
            <a:br>
              <a:rPr lang="it-IT" dirty="0"/>
            </a:b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44331" y="2675467"/>
            <a:ext cx="7200000" cy="2785533"/>
          </a:xfrm>
          <a:prstGeom prst="rect">
            <a:avLst/>
          </a:prstGeom>
          <a:ln>
            <a:noFill/>
          </a:ln>
        </p:spPr>
        <p:txBody>
          <a:bodyPr/>
          <a:lstStyle>
            <a:lvl1pPr marL="185738" indent="-185738" algn="l">
              <a:buFontTx/>
              <a:buBlip>
                <a:blip r:embed="rId3"/>
              </a:buBlip>
              <a:tabLst/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 err="1"/>
              <a:t>Aesys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born</a:t>
            </a:r>
            <a:r>
              <a:rPr lang="it-IT" dirty="0"/>
              <a:t> in 2013 with the </a:t>
            </a:r>
            <a:r>
              <a:rPr lang="it-IT" dirty="0" err="1"/>
              <a:t>aim</a:t>
            </a:r>
            <a:r>
              <a:rPr lang="it-IT" dirty="0"/>
              <a:t> of </a:t>
            </a:r>
            <a:r>
              <a:rPr lang="it-IT" dirty="0" err="1"/>
              <a:t>providing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services</a:t>
            </a:r>
            <a:r>
              <a:rPr lang="it-IT" dirty="0"/>
              <a:t> and </a:t>
            </a:r>
            <a:r>
              <a:rPr lang="it-IT" dirty="0" err="1"/>
              <a:t>increasing</a:t>
            </a:r>
            <a:r>
              <a:rPr lang="it-IT" dirty="0"/>
              <a:t> performance in the web and mobile </a:t>
            </a:r>
            <a:r>
              <a:rPr lang="it-IT" dirty="0" err="1"/>
              <a:t>environment</a:t>
            </a:r>
            <a:r>
              <a:rPr lang="it-IT" dirty="0"/>
              <a:t>,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specialized</a:t>
            </a:r>
            <a:r>
              <a:rPr lang="it-IT" dirty="0"/>
              <a:t> </a:t>
            </a:r>
            <a:r>
              <a:rPr lang="it-IT" dirty="0" err="1"/>
              <a:t>personnel</a:t>
            </a:r>
            <a:r>
              <a:rPr lang="it-IT" dirty="0"/>
              <a:t> with an </a:t>
            </a:r>
            <a:r>
              <a:rPr lang="it-IT" dirty="0" err="1"/>
              <a:t>eye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attentive</a:t>
            </a:r>
            <a:r>
              <a:rPr lang="it-IT" dirty="0"/>
              <a:t> to </a:t>
            </a:r>
            <a:r>
              <a:rPr lang="it-IT" dirty="0" err="1"/>
              <a:t>technological</a:t>
            </a:r>
            <a:r>
              <a:rPr lang="it-IT" dirty="0"/>
              <a:t> </a:t>
            </a:r>
            <a:r>
              <a:rPr lang="it-IT" dirty="0" err="1"/>
              <a:t>innovation</a:t>
            </a:r>
            <a:r>
              <a:rPr lang="it-IT" dirty="0"/>
              <a:t>.</a:t>
            </a:r>
          </a:p>
          <a:p>
            <a:r>
              <a:rPr lang="it-IT" dirty="0"/>
              <a:t>The </a:t>
            </a:r>
            <a:r>
              <a:rPr lang="it-IT" dirty="0" err="1"/>
              <a:t>main</a:t>
            </a:r>
            <a:r>
              <a:rPr lang="it-IT" dirty="0"/>
              <a:t> and </a:t>
            </a:r>
            <a:r>
              <a:rPr lang="it-IT" dirty="0" err="1"/>
              <a:t>registered</a:t>
            </a:r>
            <a:r>
              <a:rPr lang="it-IT" dirty="0"/>
              <a:t> office </a:t>
            </a:r>
            <a:r>
              <a:rPr lang="it-IT" dirty="0" err="1"/>
              <a:t>is</a:t>
            </a:r>
            <a:r>
              <a:rPr lang="it-IT" dirty="0"/>
              <a:t> in Pescara,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joined</a:t>
            </a:r>
            <a:r>
              <a:rPr lang="it-IT" dirty="0"/>
              <a:t> by the </a:t>
            </a:r>
            <a:r>
              <a:rPr lang="it-IT" dirty="0" err="1"/>
              <a:t>offices</a:t>
            </a:r>
            <a:r>
              <a:rPr lang="it-IT" dirty="0"/>
              <a:t> of </a:t>
            </a:r>
            <a:r>
              <a:rPr lang="it-IT" dirty="0" err="1"/>
              <a:t>Turin</a:t>
            </a:r>
            <a:r>
              <a:rPr lang="it-IT" dirty="0"/>
              <a:t> and Forlì, </a:t>
            </a:r>
            <a:r>
              <a:rPr lang="it-IT" dirty="0" err="1"/>
              <a:t>also</a:t>
            </a:r>
            <a:r>
              <a:rPr lang="it-IT" dirty="0"/>
              <a:t> with the </a:t>
            </a:r>
            <a:r>
              <a:rPr lang="it-IT" dirty="0" err="1"/>
              <a:t>assumption</a:t>
            </a:r>
            <a:r>
              <a:rPr lang="it-IT" dirty="0"/>
              <a:t> of </a:t>
            </a:r>
            <a:r>
              <a:rPr lang="it-IT" dirty="0" err="1"/>
              <a:t>supervising</a:t>
            </a:r>
            <a:r>
              <a:rPr lang="it-IT" dirty="0"/>
              <a:t> </a:t>
            </a:r>
            <a:r>
              <a:rPr lang="it-IT" dirty="0" err="1"/>
              <a:t>peripheral</a:t>
            </a:r>
            <a:r>
              <a:rPr lang="it-IT" dirty="0"/>
              <a:t> </a:t>
            </a:r>
            <a:r>
              <a:rPr lang="it-IT" dirty="0" err="1"/>
              <a:t>recruitment</a:t>
            </a:r>
            <a:r>
              <a:rPr lang="it-IT" dirty="0"/>
              <a:t> </a:t>
            </a:r>
            <a:r>
              <a:rPr lang="it-IT" dirty="0" err="1"/>
              <a:t>basins</a:t>
            </a:r>
            <a:r>
              <a:rPr lang="it-IT" dirty="0"/>
              <a:t>, </a:t>
            </a:r>
            <a:r>
              <a:rPr lang="it-IT" dirty="0" err="1"/>
              <a:t>near</a:t>
            </a:r>
            <a:r>
              <a:rPr lang="it-IT" dirty="0"/>
              <a:t> </a:t>
            </a:r>
            <a:r>
              <a:rPr lang="it-IT" dirty="0" err="1"/>
              <a:t>university</a:t>
            </a:r>
            <a:r>
              <a:rPr lang="it-IT" dirty="0"/>
              <a:t> centers of </a:t>
            </a:r>
            <a:r>
              <a:rPr lang="it-IT" dirty="0" err="1"/>
              <a:t>national</a:t>
            </a:r>
            <a:r>
              <a:rPr lang="it-IT" dirty="0"/>
              <a:t> </a:t>
            </a:r>
            <a:r>
              <a:rPr lang="it-IT" dirty="0" err="1"/>
              <a:t>interest</a:t>
            </a:r>
            <a:r>
              <a:rPr lang="it-IT" dirty="0"/>
              <a:t>.</a:t>
            </a:r>
          </a:p>
          <a:p>
            <a:r>
              <a:rPr lang="it-IT" dirty="0" err="1"/>
              <a:t>Innovation</a:t>
            </a:r>
            <a:r>
              <a:rPr lang="it-IT" dirty="0"/>
              <a:t>, </a:t>
            </a:r>
            <a:r>
              <a:rPr lang="it-IT" dirty="0" err="1"/>
              <a:t>competence</a:t>
            </a:r>
            <a:r>
              <a:rPr lang="it-IT" dirty="0"/>
              <a:t> and </a:t>
            </a:r>
            <a:r>
              <a:rPr lang="it-IT" dirty="0" err="1"/>
              <a:t>credibility</a:t>
            </a:r>
            <a:r>
              <a:rPr lang="it-IT" dirty="0"/>
              <a:t> are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fundamental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, </a:t>
            </a:r>
            <a:r>
              <a:rPr lang="it-IT" dirty="0" err="1"/>
              <a:t>together</a:t>
            </a:r>
            <a:r>
              <a:rPr lang="it-IT" dirty="0"/>
              <a:t> with </a:t>
            </a:r>
            <a:r>
              <a:rPr lang="it-IT" dirty="0" err="1"/>
              <a:t>attention</a:t>
            </a:r>
            <a:r>
              <a:rPr lang="it-IT" dirty="0"/>
              <a:t> to human </a:t>
            </a:r>
            <a:r>
              <a:rPr lang="it-IT" dirty="0" err="1"/>
              <a:t>resources</a:t>
            </a:r>
            <a:r>
              <a:rPr lang="it-IT" dirty="0"/>
              <a:t> and </a:t>
            </a:r>
            <a:r>
              <a:rPr lang="it-IT" dirty="0" err="1"/>
              <a:t>motivating</a:t>
            </a:r>
            <a:r>
              <a:rPr lang="it-IT" dirty="0"/>
              <a:t> </a:t>
            </a:r>
            <a:r>
              <a:rPr lang="it-IT" dirty="0" err="1"/>
              <a:t>paths</a:t>
            </a:r>
            <a:r>
              <a:rPr lang="it-IT" dirty="0"/>
              <a:t> of </a:t>
            </a:r>
            <a:r>
              <a:rPr lang="it-IT" dirty="0" err="1"/>
              <a:t>professional</a:t>
            </a:r>
            <a:r>
              <a:rPr lang="it-IT" dirty="0"/>
              <a:t> </a:t>
            </a:r>
            <a:r>
              <a:rPr lang="it-IT" dirty="0" err="1"/>
              <a:t>growth</a:t>
            </a:r>
            <a:r>
              <a:rPr lang="it-IT" dirty="0"/>
              <a:t>, are the </a:t>
            </a:r>
            <a:r>
              <a:rPr lang="it-IT" dirty="0" err="1"/>
              <a:t>basis</a:t>
            </a:r>
            <a:r>
              <a:rPr lang="it-IT" dirty="0"/>
              <a:t> of </a:t>
            </a:r>
            <a:r>
              <a:rPr lang="it-IT" dirty="0" err="1"/>
              <a:t>our</a:t>
            </a:r>
            <a:r>
              <a:rPr lang="it-IT" dirty="0"/>
              <a:t> success.</a:t>
            </a:r>
          </a:p>
          <a:p>
            <a:r>
              <a:rPr lang="it-IT" dirty="0" err="1"/>
              <a:t>Today</a:t>
            </a:r>
            <a:r>
              <a:rPr lang="it-IT" dirty="0"/>
              <a:t> the company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150 </a:t>
            </a:r>
            <a:r>
              <a:rPr lang="it-IT" dirty="0" err="1"/>
              <a:t>employees</a:t>
            </a:r>
            <a:r>
              <a:rPr lang="it-IT" dirty="0"/>
              <a:t>, </a:t>
            </a:r>
            <a:r>
              <a:rPr lang="it-IT" dirty="0" err="1"/>
              <a:t>doubling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turnover </a:t>
            </a:r>
            <a:r>
              <a:rPr lang="it-IT" dirty="0" err="1"/>
              <a:t>year</a:t>
            </a:r>
            <a:r>
              <a:rPr lang="it-IT" dirty="0"/>
              <a:t> on </a:t>
            </a:r>
            <a:r>
              <a:rPr lang="it-IT" dirty="0" err="1"/>
              <a:t>year</a:t>
            </a:r>
            <a:r>
              <a:rPr lang="it-IT" dirty="0"/>
              <a:t>, up to </a:t>
            </a:r>
            <a:r>
              <a:rPr lang="it-IT" dirty="0" err="1"/>
              <a:t>around</a:t>
            </a:r>
            <a:r>
              <a:rPr lang="it-IT" dirty="0"/>
              <a:t> 10 </a:t>
            </a:r>
            <a:r>
              <a:rPr lang="it-IT" dirty="0" err="1"/>
              <a:t>million</a:t>
            </a:r>
            <a:r>
              <a:rPr lang="it-IT" dirty="0"/>
              <a:t> in 2019.</a:t>
            </a:r>
          </a:p>
          <a:p>
            <a:r>
              <a:rPr lang="it-IT" dirty="0"/>
              <a:t>AESYS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finishing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ISO 9001 </a:t>
            </a:r>
            <a:r>
              <a:rPr lang="it-IT" dirty="0" err="1"/>
              <a:t>certification</a:t>
            </a:r>
            <a:r>
              <a:rPr lang="it-IT" dirty="0"/>
              <a:t> </a:t>
            </a:r>
            <a:r>
              <a:rPr lang="it-IT" dirty="0" err="1"/>
              <a:t>course</a:t>
            </a:r>
            <a:r>
              <a:rPr lang="it-IT" dirty="0"/>
              <a:t> (Vision 2000 for the design, </a:t>
            </a:r>
            <a:r>
              <a:rPr lang="it-IT" dirty="0" err="1"/>
              <a:t>development</a:t>
            </a:r>
            <a:r>
              <a:rPr lang="it-IT" dirty="0"/>
              <a:t> and </a:t>
            </a:r>
            <a:r>
              <a:rPr lang="it-IT" dirty="0" err="1"/>
              <a:t>support</a:t>
            </a:r>
            <a:r>
              <a:rPr lang="it-IT" dirty="0"/>
              <a:t> of </a:t>
            </a:r>
            <a:r>
              <a:rPr lang="it-IT" dirty="0" err="1"/>
              <a:t>integrated</a:t>
            </a:r>
            <a:r>
              <a:rPr lang="it-IT" dirty="0"/>
              <a:t> information </a:t>
            </a:r>
            <a:r>
              <a:rPr lang="it-IT" dirty="0" err="1"/>
              <a:t>systems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certification</a:t>
            </a:r>
            <a:r>
              <a:rPr lang="it-IT" dirty="0"/>
              <a:t> for training and </a:t>
            </a:r>
            <a:r>
              <a:rPr lang="it-IT" dirty="0" err="1"/>
              <a:t>consultancy</a:t>
            </a:r>
            <a:r>
              <a:rPr lang="it-IT" dirty="0"/>
              <a:t> companies).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CF464C-BA2E-704C-98D8-BC2C6B4F6112}"/>
              </a:ext>
            </a:extLst>
          </p:cNvPr>
          <p:cNvSpPr/>
          <p:nvPr userDrawn="1"/>
        </p:nvSpPr>
        <p:spPr>
          <a:xfrm>
            <a:off x="363087" y="5395058"/>
            <a:ext cx="2098431" cy="96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E02D319-129E-4F48-B22D-F9CF95D91BA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9852" y="5460684"/>
            <a:ext cx="2124900" cy="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48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olo e Contenuto 1 Colonna D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it-IT" dirty="0"/>
              <a:t>LA NOSTRA </a:t>
            </a:r>
            <a:br>
              <a:rPr lang="it-IT" dirty="0"/>
            </a:br>
            <a:r>
              <a:rPr lang="it-IT" dirty="0"/>
              <a:t>STORIA</a:t>
            </a:r>
            <a:br>
              <a:rPr lang="it-IT" dirty="0"/>
            </a:b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44331" y="2675467"/>
            <a:ext cx="7200000" cy="2785533"/>
          </a:xfrm>
          <a:prstGeom prst="rect">
            <a:avLst/>
          </a:prstGeom>
          <a:ln>
            <a:noFill/>
          </a:ln>
        </p:spPr>
        <p:txBody>
          <a:bodyPr/>
          <a:lstStyle>
            <a:lvl1pPr marL="185738" indent="-185738" algn="l">
              <a:buFontTx/>
              <a:buBlip>
                <a:blip r:embed="rId3"/>
              </a:buBlip>
              <a:tabLst/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 err="1"/>
              <a:t>Aesys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born</a:t>
            </a:r>
            <a:r>
              <a:rPr lang="it-IT" dirty="0"/>
              <a:t> in 2013 with the </a:t>
            </a:r>
            <a:r>
              <a:rPr lang="it-IT" dirty="0" err="1"/>
              <a:t>aim</a:t>
            </a:r>
            <a:r>
              <a:rPr lang="it-IT" dirty="0"/>
              <a:t> of </a:t>
            </a:r>
            <a:r>
              <a:rPr lang="it-IT" dirty="0" err="1"/>
              <a:t>providing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services</a:t>
            </a:r>
            <a:r>
              <a:rPr lang="it-IT" dirty="0"/>
              <a:t> and </a:t>
            </a:r>
            <a:r>
              <a:rPr lang="it-IT" dirty="0" err="1"/>
              <a:t>increasing</a:t>
            </a:r>
            <a:r>
              <a:rPr lang="it-IT" dirty="0"/>
              <a:t> performance in the web and mobile </a:t>
            </a:r>
            <a:r>
              <a:rPr lang="it-IT" dirty="0" err="1"/>
              <a:t>environment</a:t>
            </a:r>
            <a:r>
              <a:rPr lang="it-IT" dirty="0"/>
              <a:t>,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specialized</a:t>
            </a:r>
            <a:r>
              <a:rPr lang="it-IT" dirty="0"/>
              <a:t> </a:t>
            </a:r>
            <a:r>
              <a:rPr lang="it-IT" dirty="0" err="1"/>
              <a:t>personnel</a:t>
            </a:r>
            <a:r>
              <a:rPr lang="it-IT" dirty="0"/>
              <a:t> with an </a:t>
            </a:r>
            <a:r>
              <a:rPr lang="it-IT" dirty="0" err="1"/>
              <a:t>eye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attentive</a:t>
            </a:r>
            <a:r>
              <a:rPr lang="it-IT" dirty="0"/>
              <a:t> to </a:t>
            </a:r>
            <a:r>
              <a:rPr lang="it-IT" dirty="0" err="1"/>
              <a:t>technological</a:t>
            </a:r>
            <a:r>
              <a:rPr lang="it-IT" dirty="0"/>
              <a:t> </a:t>
            </a:r>
            <a:r>
              <a:rPr lang="it-IT" dirty="0" err="1"/>
              <a:t>innovation</a:t>
            </a:r>
            <a:r>
              <a:rPr lang="it-IT" dirty="0"/>
              <a:t>.</a:t>
            </a:r>
          </a:p>
          <a:p>
            <a:r>
              <a:rPr lang="it-IT" dirty="0"/>
              <a:t>The </a:t>
            </a:r>
            <a:r>
              <a:rPr lang="it-IT" dirty="0" err="1"/>
              <a:t>main</a:t>
            </a:r>
            <a:r>
              <a:rPr lang="it-IT" dirty="0"/>
              <a:t> and </a:t>
            </a:r>
            <a:r>
              <a:rPr lang="it-IT" dirty="0" err="1"/>
              <a:t>registered</a:t>
            </a:r>
            <a:r>
              <a:rPr lang="it-IT" dirty="0"/>
              <a:t> office </a:t>
            </a:r>
            <a:r>
              <a:rPr lang="it-IT" dirty="0" err="1"/>
              <a:t>is</a:t>
            </a:r>
            <a:r>
              <a:rPr lang="it-IT" dirty="0"/>
              <a:t> in Pescara,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joined</a:t>
            </a:r>
            <a:r>
              <a:rPr lang="it-IT" dirty="0"/>
              <a:t> by the </a:t>
            </a:r>
            <a:r>
              <a:rPr lang="it-IT" dirty="0" err="1"/>
              <a:t>offices</a:t>
            </a:r>
            <a:r>
              <a:rPr lang="it-IT" dirty="0"/>
              <a:t> of </a:t>
            </a:r>
            <a:r>
              <a:rPr lang="it-IT" dirty="0" err="1"/>
              <a:t>Turin</a:t>
            </a:r>
            <a:r>
              <a:rPr lang="it-IT" dirty="0"/>
              <a:t> and Forlì, </a:t>
            </a:r>
            <a:r>
              <a:rPr lang="it-IT" dirty="0" err="1"/>
              <a:t>also</a:t>
            </a:r>
            <a:r>
              <a:rPr lang="it-IT" dirty="0"/>
              <a:t> with the </a:t>
            </a:r>
            <a:r>
              <a:rPr lang="it-IT" dirty="0" err="1"/>
              <a:t>assumption</a:t>
            </a:r>
            <a:r>
              <a:rPr lang="it-IT" dirty="0"/>
              <a:t> of </a:t>
            </a:r>
            <a:r>
              <a:rPr lang="it-IT" dirty="0" err="1"/>
              <a:t>supervising</a:t>
            </a:r>
            <a:r>
              <a:rPr lang="it-IT" dirty="0"/>
              <a:t> </a:t>
            </a:r>
            <a:r>
              <a:rPr lang="it-IT" dirty="0" err="1"/>
              <a:t>peripheral</a:t>
            </a:r>
            <a:r>
              <a:rPr lang="it-IT" dirty="0"/>
              <a:t> </a:t>
            </a:r>
            <a:r>
              <a:rPr lang="it-IT" dirty="0" err="1"/>
              <a:t>recruitment</a:t>
            </a:r>
            <a:r>
              <a:rPr lang="it-IT" dirty="0"/>
              <a:t> </a:t>
            </a:r>
            <a:r>
              <a:rPr lang="it-IT" dirty="0" err="1"/>
              <a:t>basins</a:t>
            </a:r>
            <a:r>
              <a:rPr lang="it-IT" dirty="0"/>
              <a:t>, </a:t>
            </a:r>
            <a:r>
              <a:rPr lang="it-IT" dirty="0" err="1"/>
              <a:t>near</a:t>
            </a:r>
            <a:r>
              <a:rPr lang="it-IT" dirty="0"/>
              <a:t> </a:t>
            </a:r>
            <a:r>
              <a:rPr lang="it-IT" dirty="0" err="1"/>
              <a:t>university</a:t>
            </a:r>
            <a:r>
              <a:rPr lang="it-IT" dirty="0"/>
              <a:t> centers of </a:t>
            </a:r>
            <a:r>
              <a:rPr lang="it-IT" dirty="0" err="1"/>
              <a:t>national</a:t>
            </a:r>
            <a:r>
              <a:rPr lang="it-IT" dirty="0"/>
              <a:t> </a:t>
            </a:r>
            <a:r>
              <a:rPr lang="it-IT" dirty="0" err="1"/>
              <a:t>interest</a:t>
            </a:r>
            <a:r>
              <a:rPr lang="it-IT" dirty="0"/>
              <a:t>.</a:t>
            </a:r>
          </a:p>
          <a:p>
            <a:r>
              <a:rPr lang="it-IT" dirty="0" err="1"/>
              <a:t>Innovation</a:t>
            </a:r>
            <a:r>
              <a:rPr lang="it-IT" dirty="0"/>
              <a:t>, </a:t>
            </a:r>
            <a:r>
              <a:rPr lang="it-IT" dirty="0" err="1"/>
              <a:t>competence</a:t>
            </a:r>
            <a:r>
              <a:rPr lang="it-IT" dirty="0"/>
              <a:t> and </a:t>
            </a:r>
            <a:r>
              <a:rPr lang="it-IT" dirty="0" err="1"/>
              <a:t>credibility</a:t>
            </a:r>
            <a:r>
              <a:rPr lang="it-IT" dirty="0"/>
              <a:t> are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fundamental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, </a:t>
            </a:r>
            <a:r>
              <a:rPr lang="it-IT" dirty="0" err="1"/>
              <a:t>together</a:t>
            </a:r>
            <a:r>
              <a:rPr lang="it-IT" dirty="0"/>
              <a:t> with </a:t>
            </a:r>
            <a:r>
              <a:rPr lang="it-IT" dirty="0" err="1"/>
              <a:t>attention</a:t>
            </a:r>
            <a:r>
              <a:rPr lang="it-IT" dirty="0"/>
              <a:t> to human </a:t>
            </a:r>
            <a:r>
              <a:rPr lang="it-IT" dirty="0" err="1"/>
              <a:t>resources</a:t>
            </a:r>
            <a:r>
              <a:rPr lang="it-IT" dirty="0"/>
              <a:t> and </a:t>
            </a:r>
            <a:r>
              <a:rPr lang="it-IT" dirty="0" err="1"/>
              <a:t>motivating</a:t>
            </a:r>
            <a:r>
              <a:rPr lang="it-IT" dirty="0"/>
              <a:t> </a:t>
            </a:r>
            <a:r>
              <a:rPr lang="it-IT" dirty="0" err="1"/>
              <a:t>paths</a:t>
            </a:r>
            <a:r>
              <a:rPr lang="it-IT" dirty="0"/>
              <a:t> of </a:t>
            </a:r>
            <a:r>
              <a:rPr lang="it-IT" dirty="0" err="1"/>
              <a:t>professional</a:t>
            </a:r>
            <a:r>
              <a:rPr lang="it-IT" dirty="0"/>
              <a:t> </a:t>
            </a:r>
            <a:r>
              <a:rPr lang="it-IT" dirty="0" err="1"/>
              <a:t>growth</a:t>
            </a:r>
            <a:r>
              <a:rPr lang="it-IT" dirty="0"/>
              <a:t>, are the </a:t>
            </a:r>
            <a:r>
              <a:rPr lang="it-IT" dirty="0" err="1"/>
              <a:t>basis</a:t>
            </a:r>
            <a:r>
              <a:rPr lang="it-IT" dirty="0"/>
              <a:t> of </a:t>
            </a:r>
            <a:r>
              <a:rPr lang="it-IT" dirty="0" err="1"/>
              <a:t>our</a:t>
            </a:r>
            <a:r>
              <a:rPr lang="it-IT" dirty="0"/>
              <a:t> success.</a:t>
            </a:r>
          </a:p>
          <a:p>
            <a:r>
              <a:rPr lang="it-IT" dirty="0" err="1"/>
              <a:t>Today</a:t>
            </a:r>
            <a:r>
              <a:rPr lang="it-IT" dirty="0"/>
              <a:t> the company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150 </a:t>
            </a:r>
            <a:r>
              <a:rPr lang="it-IT" dirty="0" err="1"/>
              <a:t>employees</a:t>
            </a:r>
            <a:r>
              <a:rPr lang="it-IT" dirty="0"/>
              <a:t>, </a:t>
            </a:r>
            <a:r>
              <a:rPr lang="it-IT" dirty="0" err="1"/>
              <a:t>doubling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turnover </a:t>
            </a:r>
            <a:r>
              <a:rPr lang="it-IT" dirty="0" err="1"/>
              <a:t>year</a:t>
            </a:r>
            <a:r>
              <a:rPr lang="it-IT" dirty="0"/>
              <a:t> on </a:t>
            </a:r>
            <a:r>
              <a:rPr lang="it-IT" dirty="0" err="1"/>
              <a:t>year</a:t>
            </a:r>
            <a:r>
              <a:rPr lang="it-IT" dirty="0"/>
              <a:t>, up to </a:t>
            </a:r>
            <a:r>
              <a:rPr lang="it-IT" dirty="0" err="1"/>
              <a:t>around</a:t>
            </a:r>
            <a:r>
              <a:rPr lang="it-IT" dirty="0"/>
              <a:t> 10 </a:t>
            </a:r>
            <a:r>
              <a:rPr lang="it-IT" dirty="0" err="1"/>
              <a:t>million</a:t>
            </a:r>
            <a:r>
              <a:rPr lang="it-IT" dirty="0"/>
              <a:t> in 2019.</a:t>
            </a:r>
          </a:p>
          <a:p>
            <a:r>
              <a:rPr lang="it-IT" dirty="0"/>
              <a:t>AESYS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finishing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ISO 9001 </a:t>
            </a:r>
            <a:r>
              <a:rPr lang="it-IT" dirty="0" err="1"/>
              <a:t>certification</a:t>
            </a:r>
            <a:r>
              <a:rPr lang="it-IT" dirty="0"/>
              <a:t> </a:t>
            </a:r>
            <a:r>
              <a:rPr lang="it-IT" dirty="0" err="1"/>
              <a:t>course</a:t>
            </a:r>
            <a:r>
              <a:rPr lang="it-IT" dirty="0"/>
              <a:t> (Vision 2000 for the design, </a:t>
            </a:r>
            <a:r>
              <a:rPr lang="it-IT" dirty="0" err="1"/>
              <a:t>development</a:t>
            </a:r>
            <a:r>
              <a:rPr lang="it-IT" dirty="0"/>
              <a:t> and </a:t>
            </a:r>
            <a:r>
              <a:rPr lang="it-IT" dirty="0" err="1"/>
              <a:t>support</a:t>
            </a:r>
            <a:r>
              <a:rPr lang="it-IT" dirty="0"/>
              <a:t> of </a:t>
            </a:r>
            <a:r>
              <a:rPr lang="it-IT" dirty="0" err="1"/>
              <a:t>integrated</a:t>
            </a:r>
            <a:r>
              <a:rPr lang="it-IT" dirty="0"/>
              <a:t> information </a:t>
            </a:r>
            <a:r>
              <a:rPr lang="it-IT" dirty="0" err="1"/>
              <a:t>systems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certification</a:t>
            </a:r>
            <a:r>
              <a:rPr lang="it-IT" dirty="0"/>
              <a:t> for training and </a:t>
            </a:r>
            <a:r>
              <a:rPr lang="it-IT" dirty="0" err="1"/>
              <a:t>consultancy</a:t>
            </a:r>
            <a:r>
              <a:rPr lang="it-IT" dirty="0"/>
              <a:t> companies).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79489-8825-DE44-BF94-6FF370D8BC4D}"/>
              </a:ext>
            </a:extLst>
          </p:cNvPr>
          <p:cNvSpPr/>
          <p:nvPr userDrawn="1"/>
        </p:nvSpPr>
        <p:spPr>
          <a:xfrm>
            <a:off x="9612923" y="433754"/>
            <a:ext cx="2098431" cy="96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B0F7F11-FABE-964C-B88E-688E46D2DE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99688" y="499380"/>
            <a:ext cx="2124900" cy="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3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olo e Contenuto 2 Colon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DELIVERY</a:t>
            </a:r>
            <a:br>
              <a:rPr lang="it-IT" dirty="0"/>
            </a:br>
            <a:r>
              <a:rPr lang="it-IT" dirty="0"/>
              <a:t>CENTER</a:t>
            </a:r>
            <a:br>
              <a:rPr lang="it-IT" dirty="0"/>
            </a:br>
            <a:r>
              <a:rPr lang="it-IT" dirty="0"/>
              <a:t>ORGANIZATION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027" y="2658688"/>
            <a:ext cx="4848917" cy="351000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1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GOVERNANCE:</a:t>
            </a:r>
          </a:p>
          <a:p>
            <a:r>
              <a:rPr lang="it-IT" dirty="0" err="1"/>
              <a:t>Coordinates</a:t>
            </a:r>
            <a:r>
              <a:rPr lang="it-IT" dirty="0"/>
              <a:t>, </a:t>
            </a:r>
            <a:r>
              <a:rPr lang="it-IT" dirty="0" err="1"/>
              <a:t>supervises</a:t>
            </a:r>
            <a:r>
              <a:rPr lang="it-IT" dirty="0"/>
              <a:t> and </a:t>
            </a:r>
            <a:r>
              <a:rPr lang="it-IT" dirty="0" err="1"/>
              <a:t>monitors</a:t>
            </a:r>
            <a:r>
              <a:rPr lang="it-IT" dirty="0"/>
              <a:t> </a:t>
            </a:r>
            <a:r>
              <a:rPr lang="it-IT" dirty="0" err="1"/>
              <a:t>activities</a:t>
            </a:r>
            <a:r>
              <a:rPr lang="it-IT" dirty="0"/>
              <a:t>;</a:t>
            </a:r>
          </a:p>
          <a:p>
            <a:r>
              <a:rPr lang="it-IT" dirty="0"/>
              <a:t>Monitor </a:t>
            </a:r>
            <a:r>
              <a:rPr lang="it-IT" dirty="0" err="1"/>
              <a:t>KPIs</a:t>
            </a:r>
            <a:r>
              <a:rPr lang="it-IT" dirty="0"/>
              <a:t> and </a:t>
            </a:r>
            <a:r>
              <a:rPr lang="it-IT" dirty="0" err="1"/>
              <a:t>verify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compliance</a:t>
            </a:r>
            <a:r>
              <a:rPr lang="it-IT" dirty="0"/>
              <a:t> with </a:t>
            </a:r>
            <a:r>
              <a:rPr lang="it-IT" dirty="0" err="1"/>
              <a:t>SLAs</a:t>
            </a:r>
            <a:r>
              <a:rPr lang="it-IT" dirty="0"/>
              <a:t>;</a:t>
            </a:r>
          </a:p>
          <a:p>
            <a:r>
              <a:rPr lang="it-IT" dirty="0" err="1"/>
              <a:t>Constantly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service.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 dirty="0"/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2B7D8B36-E2A4-3848-8299-2BCB6B1951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07125" y="2617788"/>
            <a:ext cx="5403850" cy="3565525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112CE4-4EEA-FE44-8B90-5C34E866FEB0}"/>
              </a:ext>
            </a:extLst>
          </p:cNvPr>
          <p:cNvSpPr/>
          <p:nvPr userDrawn="1"/>
        </p:nvSpPr>
        <p:spPr>
          <a:xfrm>
            <a:off x="9612923" y="433754"/>
            <a:ext cx="2098431" cy="96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E068AD4-B68B-984E-9986-BC09817134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99688" y="499380"/>
            <a:ext cx="2124900" cy="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63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olo e Contenuto 2 Colon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DELIVERY</a:t>
            </a:r>
            <a:br>
              <a:rPr lang="it-IT" dirty="0"/>
            </a:br>
            <a:r>
              <a:rPr lang="it-IT" dirty="0"/>
              <a:t>CENTER</a:t>
            </a:r>
            <a:br>
              <a:rPr lang="it-IT" dirty="0"/>
            </a:br>
            <a:r>
              <a:rPr lang="it-IT" dirty="0"/>
              <a:t>ORGANIZATION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027" y="2658688"/>
            <a:ext cx="4848917" cy="351000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1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GOVERNANCE:</a:t>
            </a:r>
          </a:p>
          <a:p>
            <a:r>
              <a:rPr lang="it-IT" dirty="0" err="1"/>
              <a:t>Coordinates</a:t>
            </a:r>
            <a:r>
              <a:rPr lang="it-IT" dirty="0"/>
              <a:t>, </a:t>
            </a:r>
            <a:r>
              <a:rPr lang="it-IT" dirty="0" err="1"/>
              <a:t>supervises</a:t>
            </a:r>
            <a:r>
              <a:rPr lang="it-IT" dirty="0"/>
              <a:t> and </a:t>
            </a:r>
            <a:r>
              <a:rPr lang="it-IT" dirty="0" err="1"/>
              <a:t>monitors</a:t>
            </a:r>
            <a:r>
              <a:rPr lang="it-IT" dirty="0"/>
              <a:t> </a:t>
            </a:r>
            <a:r>
              <a:rPr lang="it-IT" dirty="0" err="1"/>
              <a:t>activities</a:t>
            </a:r>
            <a:r>
              <a:rPr lang="it-IT" dirty="0"/>
              <a:t>;</a:t>
            </a:r>
          </a:p>
          <a:p>
            <a:r>
              <a:rPr lang="it-IT" dirty="0"/>
              <a:t>Monitor </a:t>
            </a:r>
            <a:r>
              <a:rPr lang="it-IT" dirty="0" err="1"/>
              <a:t>KPIs</a:t>
            </a:r>
            <a:r>
              <a:rPr lang="it-IT" dirty="0"/>
              <a:t> and </a:t>
            </a:r>
            <a:r>
              <a:rPr lang="it-IT" dirty="0" err="1"/>
              <a:t>verify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compliance</a:t>
            </a:r>
            <a:r>
              <a:rPr lang="it-IT" dirty="0"/>
              <a:t> with </a:t>
            </a:r>
            <a:r>
              <a:rPr lang="it-IT" dirty="0" err="1"/>
              <a:t>SLAs</a:t>
            </a:r>
            <a:r>
              <a:rPr lang="it-IT" dirty="0"/>
              <a:t>;</a:t>
            </a:r>
          </a:p>
          <a:p>
            <a:r>
              <a:rPr lang="it-IT" dirty="0" err="1"/>
              <a:t>Constantly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service.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 dirty="0"/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2B7D8B36-E2A4-3848-8299-2BCB6B1951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07125" y="2617788"/>
            <a:ext cx="5403850" cy="3565525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63D6F1-EC6F-CD4C-B9F2-823D8093779B}"/>
              </a:ext>
            </a:extLst>
          </p:cNvPr>
          <p:cNvSpPr/>
          <p:nvPr userDrawn="1"/>
        </p:nvSpPr>
        <p:spPr>
          <a:xfrm>
            <a:off x="9612923" y="433754"/>
            <a:ext cx="2098431" cy="96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9C3E287-CDD3-1243-9670-16A962EAC0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99688" y="499380"/>
            <a:ext cx="2124900" cy="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37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EFA929-5217-024D-AED5-0B2E58BD7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67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6" r:id="rId2"/>
    <p:sldLayoutId id="2147483701" r:id="rId3"/>
    <p:sldLayoutId id="2147483685" r:id="rId4"/>
    <p:sldLayoutId id="2147483703" r:id="rId5"/>
    <p:sldLayoutId id="2147483702" r:id="rId6"/>
    <p:sldLayoutId id="2147483694" r:id="rId7"/>
    <p:sldLayoutId id="2147483693" r:id="rId8"/>
    <p:sldLayoutId id="2147483698" r:id="rId9"/>
    <p:sldLayoutId id="2147483695" r:id="rId10"/>
    <p:sldLayoutId id="2147483696" r:id="rId11"/>
    <p:sldLayoutId id="2147483697" r:id="rId12"/>
    <p:sldLayoutId id="2147483699" r:id="rId13"/>
    <p:sldLayoutId id="2147483700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baeldung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68DA0C6D-E6BA-1945-862F-E45AEDDA7A8B}"/>
              </a:ext>
            </a:extLst>
          </p:cNvPr>
          <p:cNvSpPr txBox="1">
            <a:spLocks/>
          </p:cNvSpPr>
          <p:nvPr/>
        </p:nvSpPr>
        <p:spPr>
          <a:xfrm>
            <a:off x="1203615" y="1275582"/>
            <a:ext cx="7196400" cy="140988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spcBef>
                <a:spcPct val="0"/>
              </a:spcBef>
              <a:buNone/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r>
              <a:rPr lang="it-IT" dirty="0"/>
              <a:t>Dao e </a:t>
            </a:r>
            <a:r>
              <a:rPr lang="it-IT" dirty="0" err="1"/>
              <a:t>Entity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8175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141651"/>
            <a:ext cx="6860517" cy="1207756"/>
          </a:xfrm>
        </p:spPr>
        <p:txBody>
          <a:bodyPr/>
          <a:lstStyle/>
          <a:p>
            <a:r>
              <a:rPr lang="it-IT" dirty="0"/>
              <a:t>DTO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1886331"/>
            <a:ext cx="9229292" cy="3510000"/>
          </a:xfrm>
        </p:spPr>
        <p:txBody>
          <a:bodyPr/>
          <a:lstStyle/>
          <a:p>
            <a:r>
              <a:rPr lang="it-IT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it-IT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it-IT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it-IT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private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id; </a:t>
            </a:r>
          </a:p>
          <a:p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it-IT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private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name; </a:t>
            </a:r>
          </a:p>
          <a:p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it-IT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private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password; </a:t>
            </a:r>
          </a:p>
          <a:p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it-IT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private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List&lt;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Role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roles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; </a:t>
            </a:r>
          </a:p>
          <a:p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</a:p>
          <a:p>
            <a:r>
              <a:rPr lang="it-IT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	public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it-IT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name, 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password, List&lt;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Role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roles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 </a:t>
            </a:r>
          </a:p>
          <a:p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this.name = 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Objects.requireNonNull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(name); </a:t>
            </a:r>
          </a:p>
          <a:p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this.password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this.encrypt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(password); </a:t>
            </a:r>
          </a:p>
          <a:p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this.roles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Objects.requireNonNull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roles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</a:p>
          <a:p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 // Getters and 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Setters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</a:p>
          <a:p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it-IT" b="1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encrypt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password) { // 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encryption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logic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it-IT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b="1" i="0" dirty="0">
                <a:effectLst/>
                <a:latin typeface="Source Code Pro" panose="020B0509030403020204" pitchFamily="49" charset="0"/>
              </a:rPr>
              <a:t>public</a:t>
            </a:r>
            <a:r>
              <a:rPr lang="en-US" b="0" i="0" dirty="0">
                <a:effectLst/>
                <a:latin typeface="Source Code Pro" panose="020B0509030403020204" pitchFamily="49" charset="0"/>
              </a:rPr>
              <a:t> </a:t>
            </a:r>
            <a:r>
              <a:rPr lang="en-US" b="1" i="0" dirty="0">
                <a:effectLst/>
                <a:latin typeface="Source Code Pro" panose="020B0509030403020204" pitchFamily="49" charset="0"/>
              </a:rPr>
              <a:t>class</a:t>
            </a:r>
            <a:r>
              <a:rPr lang="en-US" b="0" i="0" dirty="0">
                <a:effectLst/>
                <a:latin typeface="Source Code Pro" panose="020B0509030403020204" pitchFamily="49" charset="0"/>
              </a:rPr>
              <a:t> </a:t>
            </a:r>
            <a:r>
              <a:rPr lang="en-US" b="1" i="0" dirty="0">
                <a:effectLst/>
                <a:latin typeface="Source Code Pro" panose="020B0509030403020204" pitchFamily="49" charset="0"/>
              </a:rPr>
              <a:t>Role</a:t>
            </a:r>
            <a:r>
              <a:rPr lang="en-US" b="0" i="0" dirty="0">
                <a:effectLst/>
                <a:latin typeface="Source Code Pro" panose="020B0509030403020204" pitchFamily="49" charset="0"/>
              </a:rPr>
              <a:t> { </a:t>
            </a:r>
          </a:p>
          <a:p>
            <a:r>
              <a:rPr lang="en-US" dirty="0">
                <a:latin typeface="Source Code Pro" panose="020B0509030403020204" pitchFamily="49" charset="0"/>
              </a:rPr>
              <a:t>	</a:t>
            </a:r>
            <a:r>
              <a:rPr lang="en-US" b="1" i="0" dirty="0">
                <a:effectLst/>
                <a:latin typeface="Source Code Pro" panose="020B0509030403020204" pitchFamily="49" charset="0"/>
              </a:rPr>
              <a:t>private</a:t>
            </a:r>
            <a:r>
              <a:rPr lang="en-US" b="0" i="0" dirty="0">
                <a:effectLst/>
                <a:latin typeface="Source Code Pro" panose="020B0509030403020204" pitchFamily="49" charset="0"/>
              </a:rPr>
              <a:t> String id; </a:t>
            </a:r>
          </a:p>
          <a:p>
            <a:r>
              <a:rPr lang="en-US" dirty="0">
                <a:latin typeface="Source Code Pro" panose="020B0509030403020204" pitchFamily="49" charset="0"/>
              </a:rPr>
              <a:t>	</a:t>
            </a:r>
            <a:r>
              <a:rPr lang="en-US" b="1" i="0" dirty="0">
                <a:effectLst/>
                <a:latin typeface="Source Code Pro" panose="020B0509030403020204" pitchFamily="49" charset="0"/>
              </a:rPr>
              <a:t>private</a:t>
            </a:r>
            <a:r>
              <a:rPr lang="en-US" b="0" i="0" dirty="0">
                <a:effectLst/>
                <a:latin typeface="Source Code Pro" panose="020B0509030403020204" pitchFamily="49" charset="0"/>
              </a:rPr>
              <a:t> String name; </a:t>
            </a:r>
          </a:p>
          <a:p>
            <a:r>
              <a:rPr lang="en-US" dirty="0">
                <a:latin typeface="Source Code Pro" panose="020B0509030403020204" pitchFamily="49" charset="0"/>
              </a:rPr>
              <a:t>	</a:t>
            </a:r>
            <a:r>
              <a:rPr lang="en-US" b="0" i="0" dirty="0">
                <a:effectLst/>
                <a:latin typeface="Source Code Pro" panose="020B0509030403020204" pitchFamily="49" charset="0"/>
              </a:rPr>
              <a:t>// Constructors, getters and setters </a:t>
            </a:r>
          </a:p>
          <a:p>
            <a:r>
              <a:rPr lang="en-US" b="0" i="0" dirty="0">
                <a:effectLst/>
                <a:latin typeface="Source Code Pro" panose="020B0509030403020204" pitchFamily="49" charset="0"/>
              </a:rPr>
              <a:t>}</a:t>
            </a:r>
            <a:endParaRPr lang="en-IT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IT" dirty="0">
              <a:latin typeface="Consolas" panose="020B0609020204030204" pitchFamily="49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10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704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141651"/>
            <a:ext cx="6860517" cy="1207756"/>
          </a:xfrm>
        </p:spPr>
        <p:txBody>
          <a:bodyPr/>
          <a:lstStyle/>
          <a:p>
            <a:r>
              <a:rPr lang="it-IT" dirty="0"/>
              <a:t>DTO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1886331"/>
            <a:ext cx="9229292" cy="3510000"/>
          </a:xfrm>
        </p:spPr>
        <p:txBody>
          <a:bodyPr/>
          <a:lstStyle/>
          <a:p>
            <a:r>
              <a:rPr lang="en-US" b="1" i="0" dirty="0">
                <a:effectLst/>
                <a:latin typeface="Source Code Pro" panose="020B0509030403020204" pitchFamily="49" charset="0"/>
              </a:rPr>
              <a:t>public</a:t>
            </a:r>
            <a:r>
              <a:rPr lang="en-US" b="0" i="0" dirty="0">
                <a:effectLst/>
                <a:latin typeface="Source Code Pro" panose="020B0509030403020204" pitchFamily="49" charset="0"/>
              </a:rPr>
              <a:t> </a:t>
            </a:r>
            <a:r>
              <a:rPr lang="en-US" b="1" i="0" dirty="0">
                <a:effectLst/>
                <a:latin typeface="Source Code Pro" panose="020B0509030403020204" pitchFamily="49" charset="0"/>
              </a:rPr>
              <a:t>class</a:t>
            </a:r>
            <a:r>
              <a:rPr lang="en-US" b="0" i="0" dirty="0">
                <a:effectLst/>
                <a:latin typeface="Source Code Pro" panose="020B0509030403020204" pitchFamily="49" charset="0"/>
              </a:rPr>
              <a:t> </a:t>
            </a:r>
            <a:r>
              <a:rPr lang="en-US" b="1" i="0" dirty="0" err="1">
                <a:effectLst/>
                <a:latin typeface="Source Code Pro" panose="020B0509030403020204" pitchFamily="49" charset="0"/>
              </a:rPr>
              <a:t>UserDTO</a:t>
            </a:r>
            <a:r>
              <a:rPr lang="en-US" b="0" i="0" dirty="0">
                <a:effectLst/>
                <a:latin typeface="Source Code Pro" panose="020B0509030403020204" pitchFamily="49" charset="0"/>
              </a:rPr>
              <a:t> { </a:t>
            </a:r>
          </a:p>
          <a:p>
            <a:r>
              <a:rPr lang="en-US" dirty="0">
                <a:latin typeface="Source Code Pro" panose="020B0509030403020204" pitchFamily="49" charset="0"/>
              </a:rPr>
              <a:t>	</a:t>
            </a:r>
            <a:r>
              <a:rPr lang="en-US" b="1" i="0" dirty="0">
                <a:effectLst/>
                <a:latin typeface="Source Code Pro" panose="020B0509030403020204" pitchFamily="49" charset="0"/>
              </a:rPr>
              <a:t>private</a:t>
            </a:r>
            <a:r>
              <a:rPr lang="en-US" b="0" i="0" dirty="0">
                <a:effectLst/>
                <a:latin typeface="Source Code Pro" panose="020B0509030403020204" pitchFamily="49" charset="0"/>
              </a:rPr>
              <a:t> String name; </a:t>
            </a:r>
          </a:p>
          <a:p>
            <a:r>
              <a:rPr lang="en-US" dirty="0">
                <a:latin typeface="Source Code Pro" panose="020B0509030403020204" pitchFamily="49" charset="0"/>
              </a:rPr>
              <a:t>	</a:t>
            </a:r>
            <a:r>
              <a:rPr lang="en-US" b="1" i="0" dirty="0">
                <a:effectLst/>
                <a:latin typeface="Source Code Pro" panose="020B0509030403020204" pitchFamily="49" charset="0"/>
              </a:rPr>
              <a:t>private</a:t>
            </a:r>
            <a:r>
              <a:rPr lang="en-US" b="0" i="0" dirty="0">
                <a:effectLst/>
                <a:latin typeface="Source Code Pro" panose="020B0509030403020204" pitchFamily="49" charset="0"/>
              </a:rPr>
              <a:t> List&lt;String&gt; roles; // standard getters and setters </a:t>
            </a:r>
          </a:p>
          <a:p>
            <a:r>
              <a:rPr lang="en-US" b="0" i="0" dirty="0">
                <a:effectLst/>
                <a:latin typeface="Source Code Pro" panose="020B0509030403020204" pitchFamily="49" charset="0"/>
              </a:rPr>
              <a:t>}</a:t>
            </a:r>
          </a:p>
          <a:p>
            <a:endParaRPr lang="en-US" dirty="0">
              <a:latin typeface="Source Code Pro" panose="020B0509030403020204" pitchFamily="49" charset="0"/>
              <a:ea typeface="Roboto Condensed" panose="02000000000000000000" pitchFamily="2" charset="0"/>
            </a:endParaRPr>
          </a:p>
          <a:p>
            <a:r>
              <a:rPr lang="it-IT" b="1" i="0" dirty="0">
                <a:effectLst/>
                <a:latin typeface="Source Code Pro" panose="020B0509030403020204" pitchFamily="49" charset="0"/>
              </a:rPr>
              <a:t>public</a:t>
            </a:r>
            <a:r>
              <a:rPr lang="it-IT" b="0" i="0" dirty="0">
                <a:effectLst/>
                <a:latin typeface="Source Code Pro" panose="020B0509030403020204" pitchFamily="49" charset="0"/>
              </a:rPr>
              <a:t> </a:t>
            </a:r>
            <a:r>
              <a:rPr lang="it-IT" b="1" i="0" dirty="0">
                <a:effectLst/>
                <a:latin typeface="Source Code Pro" panose="020B0509030403020204" pitchFamily="49" charset="0"/>
              </a:rPr>
              <a:t>class</a:t>
            </a:r>
            <a:r>
              <a:rPr lang="it-IT" b="0" i="0" dirty="0">
                <a:effectLst/>
                <a:latin typeface="Source Code Pro" panose="020B0509030403020204" pitchFamily="49" charset="0"/>
              </a:rPr>
              <a:t> </a:t>
            </a:r>
            <a:r>
              <a:rPr lang="it-IT" b="1" i="0" dirty="0" err="1">
                <a:effectLst/>
                <a:latin typeface="Source Code Pro" panose="020B0509030403020204" pitchFamily="49" charset="0"/>
              </a:rPr>
              <a:t>UserCreationDTO</a:t>
            </a:r>
            <a:r>
              <a:rPr lang="it-IT" b="0" i="0" dirty="0">
                <a:effectLst/>
                <a:latin typeface="Source Code Pro" panose="020B0509030403020204" pitchFamily="49" charset="0"/>
              </a:rPr>
              <a:t> { </a:t>
            </a:r>
          </a:p>
          <a:p>
            <a:r>
              <a:rPr lang="it-IT" dirty="0">
                <a:latin typeface="Source Code Pro" panose="020B0509030403020204" pitchFamily="49" charset="0"/>
              </a:rPr>
              <a:t>	</a:t>
            </a:r>
            <a:r>
              <a:rPr lang="it-IT" b="1" i="0" dirty="0">
                <a:effectLst/>
                <a:latin typeface="Source Code Pro" panose="020B0509030403020204" pitchFamily="49" charset="0"/>
              </a:rPr>
              <a:t>private</a:t>
            </a:r>
            <a:r>
              <a:rPr lang="it-IT" b="0" i="0" dirty="0">
                <a:effectLst/>
                <a:latin typeface="Source Code Pro" panose="020B0509030403020204" pitchFamily="49" charset="0"/>
              </a:rPr>
              <a:t> </a:t>
            </a:r>
            <a:r>
              <a:rPr lang="it-IT" b="0" i="0" dirty="0" err="1">
                <a:effectLst/>
                <a:latin typeface="Source Code Pro" panose="020B0509030403020204" pitchFamily="49" charset="0"/>
              </a:rPr>
              <a:t>String</a:t>
            </a:r>
            <a:r>
              <a:rPr lang="it-IT" b="0" i="0" dirty="0">
                <a:effectLst/>
                <a:latin typeface="Source Code Pro" panose="020B0509030403020204" pitchFamily="49" charset="0"/>
              </a:rPr>
              <a:t> name; </a:t>
            </a:r>
          </a:p>
          <a:p>
            <a:r>
              <a:rPr lang="it-IT" dirty="0">
                <a:latin typeface="Source Code Pro" panose="020B0509030403020204" pitchFamily="49" charset="0"/>
              </a:rPr>
              <a:t>	</a:t>
            </a:r>
            <a:r>
              <a:rPr lang="it-IT" b="1" i="0" dirty="0">
                <a:effectLst/>
                <a:latin typeface="Source Code Pro" panose="020B0509030403020204" pitchFamily="49" charset="0"/>
              </a:rPr>
              <a:t>private</a:t>
            </a:r>
            <a:r>
              <a:rPr lang="it-IT" b="0" i="0" dirty="0">
                <a:effectLst/>
                <a:latin typeface="Source Code Pro" panose="020B0509030403020204" pitchFamily="49" charset="0"/>
              </a:rPr>
              <a:t> </a:t>
            </a:r>
            <a:r>
              <a:rPr lang="it-IT" b="0" i="0" dirty="0" err="1">
                <a:effectLst/>
                <a:latin typeface="Source Code Pro" panose="020B0509030403020204" pitchFamily="49" charset="0"/>
              </a:rPr>
              <a:t>String</a:t>
            </a:r>
            <a:r>
              <a:rPr lang="it-IT" b="0" i="0" dirty="0">
                <a:effectLst/>
                <a:latin typeface="Source Code Pro" panose="020B0509030403020204" pitchFamily="49" charset="0"/>
              </a:rPr>
              <a:t> password; </a:t>
            </a:r>
          </a:p>
          <a:p>
            <a:r>
              <a:rPr lang="it-IT" dirty="0">
                <a:latin typeface="Source Code Pro" panose="020B0509030403020204" pitchFamily="49" charset="0"/>
              </a:rPr>
              <a:t>	</a:t>
            </a:r>
            <a:r>
              <a:rPr lang="it-IT" b="1" i="0" dirty="0">
                <a:effectLst/>
                <a:latin typeface="Source Code Pro" panose="020B0509030403020204" pitchFamily="49" charset="0"/>
              </a:rPr>
              <a:t>private</a:t>
            </a:r>
            <a:r>
              <a:rPr lang="it-IT" b="0" i="0" dirty="0">
                <a:effectLst/>
                <a:latin typeface="Source Code Pro" panose="020B0509030403020204" pitchFamily="49" charset="0"/>
              </a:rPr>
              <a:t> List&lt;</a:t>
            </a:r>
            <a:r>
              <a:rPr lang="it-IT" b="0" i="0" dirty="0" err="1">
                <a:effectLst/>
                <a:latin typeface="Source Code Pro" panose="020B0509030403020204" pitchFamily="49" charset="0"/>
              </a:rPr>
              <a:t>String</a:t>
            </a:r>
            <a:r>
              <a:rPr lang="it-IT" b="0" i="0" dirty="0">
                <a:effectLst/>
                <a:latin typeface="Source Code Pro" panose="020B0509030403020204" pitchFamily="49" charset="0"/>
              </a:rPr>
              <a:t>&gt; </a:t>
            </a:r>
            <a:r>
              <a:rPr lang="it-IT" b="0" i="0" dirty="0" err="1">
                <a:effectLst/>
                <a:latin typeface="Source Code Pro" panose="020B0509030403020204" pitchFamily="49" charset="0"/>
              </a:rPr>
              <a:t>roles</a:t>
            </a:r>
            <a:r>
              <a:rPr lang="it-IT" b="0" i="0" dirty="0">
                <a:effectLst/>
                <a:latin typeface="Source Code Pro" panose="020B0509030403020204" pitchFamily="49" charset="0"/>
              </a:rPr>
              <a:t>; </a:t>
            </a:r>
          </a:p>
          <a:p>
            <a:r>
              <a:rPr lang="it-IT" dirty="0">
                <a:latin typeface="Source Code Pro" panose="020B0509030403020204" pitchFamily="49" charset="0"/>
              </a:rPr>
              <a:t>	</a:t>
            </a:r>
            <a:r>
              <a:rPr lang="it-IT" b="0" i="0" dirty="0">
                <a:effectLst/>
                <a:latin typeface="Source Code Pro" panose="020B0509030403020204" pitchFamily="49" charset="0"/>
              </a:rPr>
              <a:t>// standard getters and </a:t>
            </a:r>
            <a:r>
              <a:rPr lang="it-IT" b="0" i="0" dirty="0" err="1">
                <a:effectLst/>
                <a:latin typeface="Source Code Pro" panose="020B0509030403020204" pitchFamily="49" charset="0"/>
              </a:rPr>
              <a:t>setters</a:t>
            </a:r>
            <a:r>
              <a:rPr lang="it-IT" b="0" i="0" dirty="0">
                <a:effectLst/>
                <a:latin typeface="Source Code Pro" panose="020B0509030403020204" pitchFamily="49" charset="0"/>
              </a:rPr>
              <a:t> </a:t>
            </a:r>
          </a:p>
          <a:p>
            <a:r>
              <a:rPr lang="it-IT" b="0" i="0" dirty="0">
                <a:effectLst/>
                <a:latin typeface="Source Code Pro" panose="020B0509030403020204" pitchFamily="49" charset="0"/>
              </a:rPr>
              <a:t>}</a:t>
            </a:r>
            <a:endParaRPr lang="en-IT" dirty="0">
              <a:latin typeface="Consolas" panose="020B0609020204030204" pitchFamily="49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11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064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0D279F4-3E42-A44F-8E84-EEC60317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608" y="1258448"/>
            <a:ext cx="7296998" cy="1117284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it-IT" b="1" dirty="0" err="1">
                <a:solidFill>
                  <a:schemeClr val="bg1"/>
                </a:solidFill>
              </a:rPr>
              <a:t>Entity</a:t>
            </a:r>
            <a:endParaRPr lang="it-IT" b="1" i="1" dirty="0">
              <a:solidFill>
                <a:schemeClr val="bg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12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050007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Entity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3510000"/>
          </a:xfrm>
        </p:spPr>
        <p:txBody>
          <a:bodyPr/>
          <a:lstStyle/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Una </a:t>
            </a:r>
            <a:r>
              <a:rPr lang="it-IT" sz="16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Entity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è un oggetto di dominio di persistenza. In generale, una </a:t>
            </a:r>
            <a:r>
              <a:rPr lang="it-IT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entity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rappresenta una tabella in un database relazionale e ogni istanza di questa </a:t>
            </a:r>
            <a:r>
              <a:rPr lang="it-IT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entity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corrisponde a una riga in quella tabella. L'artefatto di programmazione principale di una </a:t>
            </a:r>
            <a:r>
              <a:rPr lang="it-IT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entity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è la rispettiva classe.</a:t>
            </a: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en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13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49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6B3D5-4A58-2B4A-8111-EBDF4533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480000" cy="720000"/>
          </a:xfrm>
        </p:spPr>
        <p:txBody>
          <a:bodyPr vert="horz" anchor="t"/>
          <a:lstStyle/>
          <a:p>
            <a:r>
              <a:rPr lang="it-IT" dirty="0"/>
              <a:t>RIFERIMENTI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6ED4E1-803C-E94E-81B8-D76970F52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14</a:t>
            </a:fld>
            <a:endParaRPr lang="it-IT" sz="1000" dirty="0"/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1FE7835B-0608-504A-A36E-6CF3298F4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3510000"/>
          </a:xfrm>
        </p:spPr>
        <p:txBody>
          <a:bodyPr/>
          <a:lstStyle/>
          <a:p>
            <a:pPr marL="171450" indent="-171450">
              <a:buBlip>
                <a:blip r:embed="rId3"/>
              </a:buBlip>
            </a:pPr>
            <a:r>
              <a:rPr lang="en-IT" sz="1600" dirty="0">
                <a:latin typeface="Roboto Condensed" panose="02000000000000000000" pitchFamily="2" charset="0"/>
                <a:ea typeface="Roboto Condensed" panose="02000000000000000000" pitchFamily="2" charset="0"/>
                <a:sym typeface="Wingdings" pitchFamily="2" charset="2"/>
                <a:hlinkClick r:id="rId4"/>
              </a:rPr>
              <a:t>https://www.baeldung.com</a:t>
            </a:r>
            <a:endParaRPr lang="en-IT" sz="1600" dirty="0">
              <a:latin typeface="Roboto Condensed" panose="02000000000000000000" pitchFamily="2" charset="0"/>
              <a:ea typeface="Roboto Condensed" panose="02000000000000000000" pitchFamily="2" charset="0"/>
              <a:sym typeface="Wingdings" pitchFamily="2" charset="2"/>
            </a:endParaRPr>
          </a:p>
          <a:p>
            <a:pPr marL="171450" indent="-171450">
              <a:buBlip>
                <a:blip r:embed="rId3"/>
              </a:buBlip>
            </a:pPr>
            <a:endParaRPr lang="en-IT" sz="1600" dirty="0">
              <a:latin typeface="Roboto Condensed" panose="02000000000000000000" pitchFamily="2" charset="0"/>
              <a:ea typeface="Roboto Condensed" panose="02000000000000000000" pitchFamily="2" charset="0"/>
              <a:sym typeface="Wingdings" pitchFamily="2" charset="2"/>
            </a:endParaRPr>
          </a:p>
          <a:p>
            <a:endParaRPr lang="en-IT" sz="1600" dirty="0">
              <a:latin typeface="Roboto Condensed" panose="02000000000000000000" pitchFamily="2" charset="0"/>
              <a:ea typeface="Roboto Condensed" panose="02000000000000000000" pitchFamily="2" charset="0"/>
              <a:sym typeface="Wingdings" pitchFamily="2" charset="2"/>
            </a:endParaRPr>
          </a:p>
          <a:p>
            <a:endParaRPr lang="en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3"/>
              </a:buBlip>
            </a:pPr>
            <a:endParaRPr lang="en-IT" sz="16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12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E2AAD7-92FC-534E-ACF2-C581FF7E0BC8}"/>
              </a:ext>
            </a:extLst>
          </p:cNvPr>
          <p:cNvSpPr txBox="1"/>
          <p:nvPr/>
        </p:nvSpPr>
        <p:spPr>
          <a:xfrm>
            <a:off x="2490651" y="3112559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2020 / 2021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68DA0C6D-E6BA-1945-862F-E45AEDDA7A8B}"/>
              </a:ext>
            </a:extLst>
          </p:cNvPr>
          <p:cNvSpPr txBox="1">
            <a:spLocks/>
          </p:cNvSpPr>
          <p:nvPr/>
        </p:nvSpPr>
        <p:spPr>
          <a:xfrm>
            <a:off x="1203615" y="1275582"/>
            <a:ext cx="7196400" cy="140988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spcBef>
                <a:spcPct val="0"/>
              </a:spcBef>
              <a:buNone/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50A2B8D-E78D-6F42-BDAD-204AAE32F1DF}"/>
              </a:ext>
            </a:extLst>
          </p:cNvPr>
          <p:cNvSpPr txBox="1">
            <a:spLocks/>
          </p:cNvSpPr>
          <p:nvPr/>
        </p:nvSpPr>
        <p:spPr>
          <a:xfrm>
            <a:off x="1356015" y="1427982"/>
            <a:ext cx="7196400" cy="140988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spcBef>
                <a:spcPct val="0"/>
              </a:spcBef>
              <a:buNone/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r>
              <a:rPr lang="it-IT" dirty="0"/>
              <a:t>Q&amp;A finale</a:t>
            </a:r>
          </a:p>
        </p:txBody>
      </p:sp>
    </p:spTree>
    <p:extLst>
      <p:ext uri="{BB962C8B-B14F-4D97-AF65-F5344CB8AC3E}">
        <p14:creationId xmlns:p14="http://schemas.microsoft.com/office/powerpoint/2010/main" val="595784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4BC57-854A-5941-9DE5-22FB24D1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455" y="1324350"/>
            <a:ext cx="7196400" cy="1409885"/>
          </a:xfrm>
        </p:spPr>
        <p:txBody>
          <a:bodyPr/>
          <a:lstStyle/>
          <a:p>
            <a:r>
              <a:rPr lang="it-IT" dirty="0"/>
              <a:t>Di cosa parleremo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17F254-006D-F14D-A24C-E42550DEA096}"/>
              </a:ext>
            </a:extLst>
          </p:cNvPr>
          <p:cNvSpPr txBox="1"/>
          <p:nvPr/>
        </p:nvSpPr>
        <p:spPr>
          <a:xfrm>
            <a:off x="5982313" y="2734235"/>
            <a:ext cx="4320000" cy="106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Dao</a:t>
            </a:r>
            <a:endParaRPr lang="it-IT" sz="18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it-IT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Dto</a:t>
            </a: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it-IT" sz="18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Entity</a:t>
            </a:r>
            <a:endParaRPr lang="it-IT" sz="18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68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0D279F4-3E42-A44F-8E84-EEC60317D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it-IT" b="1" dirty="0">
                <a:solidFill>
                  <a:schemeClr val="bg1"/>
                </a:solidFill>
              </a:rPr>
              <a:t>DAO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3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069170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DAO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3510000"/>
          </a:xfrm>
        </p:spPr>
        <p:txBody>
          <a:bodyPr lIns="91440" tIns="45720" rIns="91440" bIns="45720" anchor="t"/>
          <a:lstStyle/>
          <a:p>
            <a:pPr marL="171450" indent="-171450">
              <a:buBlip>
                <a:blip r:embed="rId2"/>
              </a:buBlip>
            </a:pPr>
            <a:r>
              <a:rPr lang="it-IT" sz="1600" dirty="0">
                <a:latin typeface="Roboto Condensed"/>
                <a:ea typeface="Roboto Condensed"/>
                <a:cs typeface="Roboto Condensed"/>
              </a:rPr>
              <a:t>Il Pattern Data Access Object (DAO) è un pattern strutturale che permette di isolare i </a:t>
            </a:r>
            <a:r>
              <a:rPr lang="it-IT" sz="1600" dirty="0" err="1">
                <a:latin typeface="Roboto Condensed"/>
                <a:ea typeface="Roboto Condensed"/>
                <a:cs typeface="Roboto Condensed"/>
              </a:rPr>
              <a:t>layer</a:t>
            </a:r>
            <a:r>
              <a:rPr lang="it-IT" sz="1600" dirty="0">
                <a:latin typeface="Roboto Condensed"/>
                <a:ea typeface="Roboto Condensed"/>
                <a:cs typeface="Roboto Condensed"/>
              </a:rPr>
              <a:t> di business da i </a:t>
            </a:r>
            <a:r>
              <a:rPr lang="it-IT" sz="1600" dirty="0" err="1">
                <a:latin typeface="Roboto Condensed"/>
                <a:ea typeface="Roboto Condensed"/>
                <a:cs typeface="Roboto Condensed"/>
              </a:rPr>
              <a:t>layer</a:t>
            </a:r>
            <a:r>
              <a:rPr lang="it-IT" sz="1600" dirty="0">
                <a:latin typeface="Roboto Condensed"/>
                <a:ea typeface="Roboto Condensed"/>
                <a:cs typeface="Roboto Condensed"/>
              </a:rPr>
              <a:t> di persistenza in una applicazione, attraverso una API astratta. </a:t>
            </a:r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it-IT" sz="16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Questa API nasconde la complessità nell’eseguire le CRUD sugli strati di persistenza. </a:t>
            </a:r>
          </a:p>
          <a:p>
            <a:pPr marL="171450" indent="-171450">
              <a:buBlip>
                <a:blip r:embed="rId2"/>
              </a:buBlip>
            </a:pPr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en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4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86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DAO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3510000"/>
          </a:xfrm>
        </p:spPr>
        <p:txBody>
          <a:bodyPr/>
          <a:lstStyle/>
          <a:p>
            <a:r>
              <a:rPr lang="it-IT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it-IT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interface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it-IT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Dao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&lt;T&gt; { </a:t>
            </a:r>
          </a:p>
          <a:p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	Optional&lt;T&gt; </a:t>
            </a:r>
            <a:r>
              <a:rPr lang="it-IT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it-IT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long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 id); </a:t>
            </a:r>
          </a:p>
          <a:p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	List&lt;T&gt; </a:t>
            </a:r>
            <a:r>
              <a:rPr lang="it-IT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getAll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 </a:t>
            </a:r>
          </a:p>
          <a:p>
            <a:r>
              <a:rPr lang="it-IT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it-IT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void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it-IT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save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(T </a:t>
            </a:r>
            <a:r>
              <a:rPr lang="it-IT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</a:p>
          <a:p>
            <a:r>
              <a:rPr lang="it-IT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it-IT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void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it-IT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update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(T </a:t>
            </a:r>
            <a:r>
              <a:rPr lang="it-IT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it-IT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[] </a:t>
            </a:r>
            <a:r>
              <a:rPr lang="it-IT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</a:p>
          <a:p>
            <a:r>
              <a:rPr lang="it-IT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it-IT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void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it-IT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delete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(T </a:t>
            </a:r>
            <a:r>
              <a:rPr lang="it-IT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</a:p>
          <a:p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en-IT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171450" indent="-171450">
              <a:buBlip>
                <a:blip r:embed="rId2"/>
              </a:buBlip>
            </a:pPr>
            <a:endParaRPr lang="en-IT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en-US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	private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String name; </a:t>
            </a:r>
          </a:p>
          <a:p>
            <a:r>
              <a:rPr lang="en-US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	private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String email; // constructors / standard setters / getters 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en-IT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5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667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141651"/>
            <a:ext cx="6860517" cy="1207756"/>
          </a:xfrm>
        </p:spPr>
        <p:txBody>
          <a:bodyPr/>
          <a:lstStyle/>
          <a:p>
            <a:r>
              <a:rPr lang="it-IT" dirty="0"/>
              <a:t>DAO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1886331"/>
            <a:ext cx="9229292" cy="3510000"/>
          </a:xfrm>
        </p:spPr>
        <p:txBody>
          <a:bodyPr/>
          <a:lstStyle/>
          <a:p>
            <a:r>
              <a:rPr lang="it-IT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it-IT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it-IT" b="1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UserDao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it-IT" b="1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implements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it-IT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Dao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&lt;User&gt; { </a:t>
            </a:r>
          </a:p>
          <a:p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it-IT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private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List&lt;User&gt; users = </a:t>
            </a:r>
            <a:r>
              <a:rPr lang="it-IT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it-IT" b="1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ArrayList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&lt;&gt;(); </a:t>
            </a:r>
          </a:p>
          <a:p>
            <a:endParaRPr lang="it-IT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it-IT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	public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it-IT" b="1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UserDao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() { </a:t>
            </a:r>
          </a:p>
          <a:p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users.add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it-IT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it-IT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("John", "john@domain.com")); </a:t>
            </a:r>
          </a:p>
          <a:p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users.add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it-IT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it-IT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("Susan", "susan@domain.com")); </a:t>
            </a:r>
          </a:p>
          <a:p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@Override </a:t>
            </a:r>
            <a:r>
              <a:rPr lang="it-IT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Optional&lt;User&gt; </a:t>
            </a:r>
            <a:r>
              <a:rPr lang="it-IT" b="1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it-IT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long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id) {</a:t>
            </a:r>
          </a:p>
          <a:p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it-IT" b="1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Optional.ofNullable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users.get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it-IT" b="1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id)); </a:t>
            </a:r>
          </a:p>
          <a:p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@Override </a:t>
            </a:r>
            <a:r>
              <a:rPr lang="it-IT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List&lt;User&gt; </a:t>
            </a:r>
            <a:r>
              <a:rPr lang="it-IT" b="1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getAll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() { </a:t>
            </a:r>
          </a:p>
          <a:p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</a:t>
            </a:r>
            <a:r>
              <a:rPr lang="it-IT" b="1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users; </a:t>
            </a:r>
          </a:p>
          <a:p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@Override </a:t>
            </a:r>
            <a:r>
              <a:rPr lang="it-IT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it-IT" b="1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void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it-IT" b="1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save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(User 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 </a:t>
            </a:r>
          </a:p>
          <a:p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users.add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(user); </a:t>
            </a:r>
          </a:p>
          <a:p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@Override </a:t>
            </a:r>
            <a:r>
              <a:rPr lang="it-IT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it-IT" b="1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void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it-IT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update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(User 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[] 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 </a:t>
            </a:r>
          </a:p>
          <a:p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user.setName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Objects.requireNonNull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[0], "Name 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cannot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be 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null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")); 			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user.setEmail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Objects.requireNonNull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[1], "Email 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cannot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be 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null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")); </a:t>
            </a:r>
          </a:p>
          <a:p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users.add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(user); </a:t>
            </a:r>
          </a:p>
          <a:p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it-IT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@Override </a:t>
            </a:r>
            <a:r>
              <a:rPr lang="it-IT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it-IT" b="1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void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it-IT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delete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(User 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 </a:t>
            </a:r>
            <a:r>
              <a:rPr lang="it-IT" b="0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users.remove</a:t>
            </a:r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(user); } </a:t>
            </a:r>
          </a:p>
          <a:p>
            <a:r>
              <a:rPr lang="it-IT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en-IT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171450" indent="-171450">
              <a:buBlip>
                <a:blip r:embed="rId2"/>
              </a:buBlip>
            </a:pPr>
            <a:endParaRPr lang="en-IT" dirty="0">
              <a:latin typeface="Consolas" panose="020B0609020204030204" pitchFamily="49" charset="0"/>
              <a:ea typeface="Roboto Condensed" panose="02000000000000000000" pitchFamily="2" charset="0"/>
            </a:endParaRPr>
          </a:p>
          <a:p>
            <a:endParaRPr lang="en-IT" dirty="0">
              <a:latin typeface="Consolas" panose="020B0609020204030204" pitchFamily="49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6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024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0D279F4-3E42-A44F-8E84-EEC60317D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it-IT" b="1" dirty="0">
                <a:solidFill>
                  <a:schemeClr val="bg1"/>
                </a:solidFill>
              </a:rPr>
              <a:t>DTO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7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758470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DTO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2658688"/>
            <a:ext cx="9229292" cy="3510000"/>
          </a:xfrm>
        </p:spPr>
        <p:txBody>
          <a:bodyPr/>
          <a:lstStyle/>
          <a:p>
            <a:pPr marL="171450"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 </a:t>
            </a:r>
            <a:r>
              <a:rPr lang="it-IT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DTO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o </a:t>
            </a:r>
            <a:r>
              <a:rPr lang="it-IT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Data Transfer Objects 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sono oggetti che trasportano dati tra processi al fine di ridurre il numero di chiamate ai metodi. Il modello è stato introdotto per la prima volta da Martin Fowler nel suo libro 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Patterns of Enterprise Application Architecture.</a:t>
            </a:r>
          </a:p>
          <a:p>
            <a:pPr marL="171450" indent="-171450">
              <a:buBlip>
                <a:blip r:embed="rId2"/>
              </a:buBlip>
            </a:pP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Fowler ha spiegato che lo scopo principale del pattern è di ridurre i viaggi di andata e ritorno al server raggruppando più dai in una singola chiamata. Ciò riduce il sovraccarico di rete in tali operazioni remote.</a:t>
            </a:r>
          </a:p>
          <a:p>
            <a:pPr marL="171450" indent="-171450">
              <a:buBlip>
                <a:blip r:embed="rId2"/>
              </a:buBlip>
            </a:pPr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Un altro vantaggio è l'incapsulamento della logica di serializzazione (il meccanismo che traduce la struttura dell'oggetto e i dati in un formato specifico che può essere archiviato e trasferito). Fornisce un unico punto di modifica nelle sfumature della serializzazione. Disaccoppia inoltre i modelli di dominio dal livello di presentazione, consentendo a entrambi di cambiare in modo indipendente.</a:t>
            </a:r>
          </a:p>
          <a:p>
            <a:pPr marL="171450" indent="-171450">
              <a:buBlip>
                <a:blip r:embed="rId2"/>
              </a:buBlip>
            </a:pPr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 DTO normalmente vengono creati come POJO . Sono strutture dati piatte che non contengono logica di business.</a:t>
            </a:r>
          </a:p>
          <a:p>
            <a:pPr marL="171450" indent="-171450">
              <a:buBlip>
                <a:blip r:embed="rId2"/>
              </a:buBlip>
            </a:pPr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en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8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69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012939-1E6C-B248-AA6B-4330C1454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667" y="403868"/>
            <a:ext cx="6860517" cy="910027"/>
          </a:xfrm>
        </p:spPr>
        <p:txBody>
          <a:bodyPr/>
          <a:lstStyle/>
          <a:p>
            <a:r>
              <a:rPr lang="it-IT" dirty="0"/>
              <a:t>DTO</a:t>
            </a:r>
            <a:endParaRPr lang="en-I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62511D-FAEF-5E40-8D30-5186D3E5D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27" y="1802167"/>
            <a:ext cx="9229292" cy="4366521"/>
          </a:xfrm>
        </p:spPr>
        <p:txBody>
          <a:bodyPr/>
          <a:lstStyle/>
          <a:p>
            <a:pPr marL="171450"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 dati vengono mappati dai modelli di dominio ai DTO, normalmente tramite un componente di mappatura nel livello di presentazione.</a:t>
            </a:r>
          </a:p>
          <a:p>
            <a:pPr marL="171450" indent="-171450">
              <a:buBlip>
                <a:blip r:embed="rId2"/>
              </a:buBlip>
            </a:pPr>
            <a:endParaRPr lang="it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 DTO aiutano anche quando il modello di dominio è composto da molti oggetti diversi e il modello di presentazione richiede tutti i dati in una volta, oppure possono anche ridurre il </a:t>
            </a:r>
            <a:r>
              <a:rPr lang="it-IT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roundtrip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tra client e server.</a:t>
            </a:r>
          </a:p>
          <a:p>
            <a:endParaRPr lang="en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indent="-171450">
              <a:buBlip>
                <a:blip r:embed="rId2"/>
              </a:buBlip>
            </a:pPr>
            <a:endParaRPr lang="en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08DF-046A-5E46-BFE1-496F6697C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9</a:t>
            </a:fld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4A8E208-753F-4DEC-AA25-C4D2DE59C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082" y="3352218"/>
            <a:ext cx="7325182" cy="273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Copert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9D42FC610D05E43B30616487C92222C" ma:contentTypeVersion="9" ma:contentTypeDescription="Creare un nuovo documento." ma:contentTypeScope="" ma:versionID="329dc28c9e7e3763087351b0f358f5b7">
  <xsd:schema xmlns:xsd="http://www.w3.org/2001/XMLSchema" xmlns:xs="http://www.w3.org/2001/XMLSchema" xmlns:p="http://schemas.microsoft.com/office/2006/metadata/properties" xmlns:ns2="ead9ba1e-a4c6-42f4-956e-bbc394c49ad5" xmlns:ns3="8416d6af-b98a-4130-8bb8-7ba8b8b80202" targetNamespace="http://schemas.microsoft.com/office/2006/metadata/properties" ma:root="true" ma:fieldsID="97561d5a7fdce824a8ef65227ed7bac1" ns2:_="" ns3:_="">
    <xsd:import namespace="ead9ba1e-a4c6-42f4-956e-bbc394c49ad5"/>
    <xsd:import namespace="8416d6af-b98a-4130-8bb8-7ba8b8b8020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d9ba1e-a4c6-42f4-956e-bbc394c49ad5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Tag immagine" ma:readOnly="false" ma:fieldId="{5cf76f15-5ced-4ddc-b409-7134ff3c332f}" ma:taxonomyMulti="true" ma:sspId="2a78b776-d562-4d26-876b-ba81ccdab2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6d6af-b98a-4130-8bb8-7ba8b8b8020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269ef88-563e-486c-b031-45ba774b3fb1}" ma:internalName="TaxCatchAll" ma:showField="CatchAllData" ma:web="8416d6af-b98a-4130-8bb8-7ba8b8b802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416d6af-b98a-4130-8bb8-7ba8b8b80202" xsi:nil="true"/>
    <lcf76f155ced4ddcb4097134ff3c332f xmlns="ead9ba1e-a4c6-42f4-956e-bbc394c49ad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651E3CA-437F-4037-880A-CE2DB7FC87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4DAF44-7D8F-4C72-B631-9F7079DED1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d9ba1e-a4c6-42f4-956e-bbc394c49ad5"/>
    <ds:schemaRef ds:uri="8416d6af-b98a-4130-8bb8-7ba8b8b802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7B187B-2A83-4BA9-92A7-86FC665DFFBB}">
  <ds:schemaRefs>
    <ds:schemaRef ds:uri="http://schemas.microsoft.com/office/2006/metadata/properties"/>
    <ds:schemaRef ds:uri="http://schemas.microsoft.com/office/infopath/2007/PartnerControls"/>
    <ds:schemaRef ds:uri="8416d6af-b98a-4130-8bb8-7ba8b8b80202"/>
    <ds:schemaRef ds:uri="ead9ba1e-a4c6-42f4-956e-bbc394c49ad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17171</TotalTime>
  <Words>880</Words>
  <Application>Microsoft Office PowerPoint</Application>
  <PresentationFormat>Widescreen</PresentationFormat>
  <Paragraphs>124</Paragraphs>
  <Slides>15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6" baseType="lpstr">
      <vt:lpstr>Copertina</vt:lpstr>
      <vt:lpstr>Presentazione standard di PowerPoint</vt:lpstr>
      <vt:lpstr>Di cosa parleremo</vt:lpstr>
      <vt:lpstr>DAO</vt:lpstr>
      <vt:lpstr>DAO</vt:lpstr>
      <vt:lpstr>DAO</vt:lpstr>
      <vt:lpstr>DAO</vt:lpstr>
      <vt:lpstr>DTO</vt:lpstr>
      <vt:lpstr>DTO</vt:lpstr>
      <vt:lpstr>DTO</vt:lpstr>
      <vt:lpstr>DTO</vt:lpstr>
      <vt:lpstr>DTO</vt:lpstr>
      <vt:lpstr>Entity</vt:lpstr>
      <vt:lpstr>Entity</vt:lpstr>
      <vt:lpstr>RIFERIMENTI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Gianluca Di Domenica</dc:creator>
  <cp:lastModifiedBy>Davide Di Gironimo</cp:lastModifiedBy>
  <cp:revision>187</cp:revision>
  <dcterms:created xsi:type="dcterms:W3CDTF">2020-11-04T11:19:57Z</dcterms:created>
  <dcterms:modified xsi:type="dcterms:W3CDTF">2022-11-17T08:41:15Z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0x01010009D42FC610D05E43B30616487C92222C</vt:lpwstr>
  </property>
  <property fmtid="{D5CDD505-2E9C-101B-9397-08002B2CF9AE}" pid="3" name="MediaServiceImageTags">
    <vt:lpwstr/>
  </property>
</Properties>
</file>